
<file path=[Content_Types].xml><?xml version="1.0" encoding="utf-8"?>
<Types xmlns="http://schemas.openxmlformats.org/package/2006/content-types">
  <Default Extension="jpeg" ContentType="image/jpeg"/>
  <Default Extension="xlsx" ContentType="application/vnd.openxmlformats-officedocument.spreadsheetml.sheet"/>
  <Default Extension="tiff" ContentType="image/tiff"/>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p:sldMasterIdLst>
    <p:sldMasterId id="2147483648" r:id="rId1"/>
  </p:sldMasterIdLst>
  <p:notesMasterIdLst>
    <p:notesMasterId r:id="rId23"/>
  </p:notesMasterIdLst>
  <p:handoutMasterIdLst>
    <p:handoutMasterId r:id="rId24"/>
  </p:handoutMasterIdLst>
  <p:sldIdLst>
    <p:sldId id="309" r:id="rId3"/>
    <p:sldId id="263" r:id="rId4"/>
    <p:sldId id="391" r:id="rId5"/>
    <p:sldId id="353" r:id="rId6"/>
    <p:sldId id="283" r:id="rId7"/>
    <p:sldId id="354" r:id="rId8"/>
    <p:sldId id="289" r:id="rId9"/>
    <p:sldId id="301" r:id="rId10"/>
    <p:sldId id="356" r:id="rId11"/>
    <p:sldId id="375" r:id="rId12"/>
    <p:sldId id="383" r:id="rId13"/>
    <p:sldId id="382" r:id="rId14"/>
    <p:sldId id="384" r:id="rId15"/>
    <p:sldId id="306" r:id="rId16"/>
    <p:sldId id="369" r:id="rId17"/>
    <p:sldId id="385" r:id="rId18"/>
    <p:sldId id="395" r:id="rId19"/>
    <p:sldId id="398" r:id="rId20"/>
    <p:sldId id="397" r:id="rId21"/>
    <p:sldId id="299" r:id="rId22"/>
  </p:sldIdLst>
  <p:sldSz cx="9144000" cy="5143500" type="screen16x9"/>
  <p:notesSz cx="6797675" cy="992632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82710"/>
    <a:srgbClr val="B80000"/>
    <a:srgbClr val="962235"/>
    <a:srgbClr val="FFFFFF"/>
    <a:srgbClr val="A80000"/>
    <a:srgbClr val="8A0000"/>
    <a:srgbClr val="920000"/>
    <a:srgbClr val="4475B1"/>
    <a:srgbClr val="DF5755"/>
    <a:srgbClr val="E85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3" autoAdjust="0"/>
    <p:restoredTop sz="94758" autoAdjust="0"/>
  </p:normalViewPr>
  <p:slideViewPr>
    <p:cSldViewPr showGuides="1">
      <p:cViewPr varScale="1">
        <p:scale>
          <a:sx n="88" d="100"/>
          <a:sy n="88" d="100"/>
        </p:scale>
        <p:origin x="-62" y="-302"/>
      </p:cViewPr>
      <p:guideLst>
        <p:guide orient="horz" pos="1614"/>
        <p:guide pos="282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Sheet1!$B$1</c:f>
              <c:strCache>
                <c:ptCount val="1"/>
                <c:pt idx="0">
                  <c:v>销售额</c:v>
                </c:pt>
              </c:strCache>
            </c:strRef>
          </c:tx>
          <c:spPr/>
          <c:explosion val="0"/>
          <c:dPt>
            <c:idx val="0"/>
            <c:bubble3D val="0"/>
            <c:spPr>
              <a:solidFill>
                <a:srgbClr val="DF5755"/>
              </a:solidFill>
              <a:ln>
                <a:noFill/>
              </a:ln>
              <a:effectLst/>
            </c:spPr>
          </c:dPt>
          <c:dPt>
            <c:idx val="1"/>
            <c:bubble3D val="0"/>
            <c:spPr>
              <a:solidFill>
                <a:schemeClr val="accent2">
                  <a:lumMod val="75000"/>
                </a:schemeClr>
              </a:solidFill>
              <a:ln>
                <a:noFill/>
              </a:ln>
              <a:effectLst/>
            </c:spPr>
          </c:dPt>
          <c:dPt>
            <c:idx val="2"/>
            <c:bubble3D val="0"/>
            <c:spPr>
              <a:solidFill>
                <a:schemeClr val="accent2">
                  <a:tint val="65000"/>
                </a:schemeClr>
              </a:solidFill>
              <a:ln>
                <a:noFill/>
              </a:ln>
              <a:effectLst/>
            </c:spPr>
          </c:dPt>
          <c:dLbls>
            <c:delete val="1"/>
          </c:dLbls>
          <c:cat>
            <c:strRef>
              <c:f>Sheet1!$A$2:$A$4</c:f>
              <c:strCache>
                <c:ptCount val="3"/>
                <c:pt idx="0">
                  <c:v>第一季度</c:v>
                </c:pt>
                <c:pt idx="1">
                  <c:v>第二季度</c:v>
                </c:pt>
                <c:pt idx="2">
                  <c:v>第三季度</c:v>
                </c:pt>
              </c:strCache>
            </c:strRef>
          </c:cat>
          <c:val>
            <c:numRef>
              <c:f>Sheet1!$B$2:$B$4</c:f>
              <c:numCache>
                <c:formatCode>General</c:formatCode>
                <c:ptCount val="3"/>
                <c:pt idx="0" c:formatCode="General">
                  <c:v>1</c:v>
                </c:pt>
                <c:pt idx="1" c:formatCode="General">
                  <c:v>1</c:v>
                </c:pt>
                <c:pt idx="2" c:formatCode="General">
                  <c:v>1</c:v>
                </c:pt>
              </c:numCache>
            </c:numRef>
          </c:val>
        </c:ser>
        <c:dLbls>
          <c:showLegendKey val="0"/>
          <c:showVal val="0"/>
          <c:showCatName val="0"/>
          <c:showSerName val="0"/>
          <c:showPercent val="0"/>
          <c:showBubbleSize val="0"/>
          <c:showLeaderLines val="1"/>
        </c:dLbls>
        <c:firstSliceAng val="30"/>
        <c:holeSize val="62"/>
      </c:doughnutChart>
      <c:spPr>
        <a:noFill/>
        <a:ln>
          <a:noFill/>
        </a:ln>
        <a:effectLst/>
      </c:spPr>
    </c:plotArea>
    <c:plotVisOnly val="1"/>
    <c:dispBlanksAs val="gap"/>
    <c:showDLblsOverMax val="0"/>
  </c:chart>
  <c:spPr>
    <a:noFill/>
    <a:ln w="9525" cap="flat" cmpd="sng" algn="ctr">
      <a:noFill/>
      <a:prstDash val="solid"/>
    </a:ln>
    <a:effectLst/>
  </c:spPr>
  <c:txPr>
    <a:bodyPr/>
    <a:lstStyle/>
    <a:p>
      <a:pPr>
        <a:defRPr lang="zh-CN" sz="1800"/>
      </a:pPr>
    </a:p>
  </c:txPr>
  <c:externalData r:id="rId1">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448" cy="496253"/>
          </a:xfrm>
          <a:prstGeom prst="rect">
            <a:avLst/>
          </a:prstGeom>
        </p:spPr>
        <p:txBody>
          <a:bodyPr vert="horz" lIns="91312" tIns="45656" rIns="91312" bIns="45656" rtlCol="0"/>
          <a:lstStyle>
            <a:lvl1pPr algn="l">
              <a:defRPr sz="1200"/>
            </a:lvl1pPr>
          </a:lstStyle>
          <a:p>
            <a:endParaRPr lang="zh-CN" altLang="en-US"/>
          </a:p>
        </p:txBody>
      </p:sp>
      <p:sp>
        <p:nvSpPr>
          <p:cNvPr id="3" name="日期占位符 2"/>
          <p:cNvSpPr>
            <a:spLocks noGrp="1"/>
          </p:cNvSpPr>
          <p:nvPr>
            <p:ph type="dt" sz="quarter" idx="1"/>
          </p:nvPr>
        </p:nvSpPr>
        <p:spPr>
          <a:xfrm>
            <a:off x="3850643" y="0"/>
            <a:ext cx="2945448" cy="496253"/>
          </a:xfrm>
          <a:prstGeom prst="rect">
            <a:avLst/>
          </a:prstGeom>
        </p:spPr>
        <p:txBody>
          <a:bodyPr vert="horz" lIns="91312" tIns="45656" rIns="91312" bIns="45656" rtlCol="0"/>
          <a:lstStyle>
            <a:lvl1pPr algn="r">
              <a:defRPr sz="1200"/>
            </a:lvl1pPr>
          </a:lstStyle>
          <a:p>
            <a:fld id="{08C628B1-F803-4A67-9054-9883196EAB95}" type="datetimeFigureOut">
              <a:rPr lang="zh-CN" altLang="en-US" smtClean="0"/>
            </a:fld>
            <a:endParaRPr lang="zh-CN" altLang="en-US"/>
          </a:p>
        </p:txBody>
      </p:sp>
      <p:sp>
        <p:nvSpPr>
          <p:cNvPr id="4" name="页脚占位符 3"/>
          <p:cNvSpPr>
            <a:spLocks noGrp="1"/>
          </p:cNvSpPr>
          <p:nvPr>
            <p:ph type="ftr" sz="quarter" idx="2"/>
          </p:nvPr>
        </p:nvSpPr>
        <p:spPr>
          <a:xfrm>
            <a:off x="0" y="9428800"/>
            <a:ext cx="2945448" cy="496252"/>
          </a:xfrm>
          <a:prstGeom prst="rect">
            <a:avLst/>
          </a:prstGeom>
        </p:spPr>
        <p:txBody>
          <a:bodyPr vert="horz" lIns="91312" tIns="45656" rIns="91312" bIns="45656"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643" y="9428800"/>
            <a:ext cx="2945448" cy="496252"/>
          </a:xfrm>
          <a:prstGeom prst="rect">
            <a:avLst/>
          </a:prstGeom>
        </p:spPr>
        <p:txBody>
          <a:bodyPr vert="horz" lIns="91312" tIns="45656" rIns="91312" bIns="45656" rtlCol="0" anchor="b"/>
          <a:lstStyle>
            <a:lvl1pPr algn="r">
              <a:defRPr sz="1200"/>
            </a:lvl1pPr>
          </a:lstStyle>
          <a:p>
            <a:fld id="{D034572F-7F3E-429F-B60B-457770AB5A7C}"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45659" cy="496332"/>
          </a:xfrm>
          <a:prstGeom prst="rect">
            <a:avLst/>
          </a:prstGeom>
        </p:spPr>
        <p:txBody>
          <a:bodyPr vert="horz" lIns="91312" tIns="45656" rIns="91312" bIns="45656"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6332"/>
          </a:xfrm>
          <a:prstGeom prst="rect">
            <a:avLst/>
          </a:prstGeom>
        </p:spPr>
        <p:txBody>
          <a:bodyPr vert="horz" lIns="91312" tIns="45656" rIns="91312" bIns="45656" rtlCol="0"/>
          <a:lstStyle>
            <a:lvl1pPr algn="r">
              <a:defRPr sz="1200"/>
            </a:lvl1pPr>
          </a:lstStyle>
          <a:p>
            <a:fld id="{F6E71A75-9988-4A16-A439-9043095B9EC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92075" y="744538"/>
            <a:ext cx="6613525" cy="3721100"/>
          </a:xfrm>
          <a:prstGeom prst="rect">
            <a:avLst/>
          </a:prstGeom>
          <a:noFill/>
          <a:ln w="12700">
            <a:solidFill>
              <a:prstClr val="black"/>
            </a:solidFill>
          </a:ln>
        </p:spPr>
        <p:txBody>
          <a:bodyPr vert="horz" lIns="91312" tIns="45656" rIns="91312" bIns="45656" rtlCol="0" anchor="ctr"/>
          <a:lstStyle/>
          <a:p>
            <a:endParaRPr lang="zh-CN" altLang="en-US"/>
          </a:p>
        </p:txBody>
      </p:sp>
      <p:sp>
        <p:nvSpPr>
          <p:cNvPr id="5" name="备注占位符 4"/>
          <p:cNvSpPr>
            <a:spLocks noGrp="1"/>
          </p:cNvSpPr>
          <p:nvPr>
            <p:ph type="body" sz="quarter" idx="3"/>
          </p:nvPr>
        </p:nvSpPr>
        <p:spPr>
          <a:xfrm>
            <a:off x="679768" y="4715153"/>
            <a:ext cx="5438140" cy="4466987"/>
          </a:xfrm>
          <a:prstGeom prst="rect">
            <a:avLst/>
          </a:prstGeom>
        </p:spPr>
        <p:txBody>
          <a:bodyPr vert="horz" lIns="91312" tIns="45656" rIns="91312" bIns="45656"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1" y="9428584"/>
            <a:ext cx="2945659" cy="496332"/>
          </a:xfrm>
          <a:prstGeom prst="rect">
            <a:avLst/>
          </a:prstGeom>
        </p:spPr>
        <p:txBody>
          <a:bodyPr vert="horz" lIns="91312" tIns="45656" rIns="91312" bIns="45656"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4"/>
            <a:ext cx="2945659" cy="496332"/>
          </a:xfrm>
          <a:prstGeom prst="rect">
            <a:avLst/>
          </a:prstGeom>
        </p:spPr>
        <p:txBody>
          <a:bodyPr vert="horz" lIns="91312" tIns="45656" rIns="91312" bIns="45656" rtlCol="0" anchor="b"/>
          <a:lstStyle>
            <a:lvl1pPr algn="r">
              <a:defRPr sz="1200"/>
            </a:lvl1pPr>
          </a:lstStyle>
          <a:p>
            <a:fld id="{38B24C21-CFA6-4C02-ACA9-FE2E0BBCF42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026" name="Picture 2" descr="C:\Users\6646150\Desktop\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ctrTitle"/>
          </p:nvPr>
        </p:nvSpPr>
        <p:spPr>
          <a:xfrm>
            <a:off x="685800" y="1597819"/>
            <a:ext cx="7772400" cy="1102519"/>
          </a:xfrm>
        </p:spPr>
        <p:txBody>
          <a:bodyPr>
            <a:normAutofit/>
          </a:bodyPr>
          <a:lstStyle>
            <a:lvl1pPr>
              <a:defRPr sz="2800">
                <a:latin typeface="方正小标宋简体" panose="02010601030101010101" pitchFamily="2" charset="-122"/>
                <a:ea typeface="方正小标宋简体" panose="02010601030101010101" pitchFamily="2" charset="-122"/>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3507854"/>
            <a:ext cx="6400800" cy="721246"/>
          </a:xfrm>
        </p:spPr>
        <p:txBody>
          <a:bodyPr anchor="ctr">
            <a:noAutofit/>
          </a:bodyPr>
          <a:lstStyle>
            <a:lvl1pPr marL="0" indent="0" algn="ctr">
              <a:buNone/>
              <a:defRPr sz="1400">
                <a:solidFill>
                  <a:schemeClr val="tx1">
                    <a:tint val="75000"/>
                  </a:schemeClr>
                </a:solidFill>
                <a:latin typeface="方正小标宋简体" panose="02010601030101010101" pitchFamily="2" charset="-122"/>
                <a:ea typeface="方正小标宋简体" panose="02010601030101010101" pitchFamily="2"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fld id="{D460AB47-CB64-40E5-81D3-02FA16B7322E}"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8C2C26-854B-4E54-9EA4-6A81B1689F1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advTm="5151">
        <p14:reveal/>
      </p:transition>
    </mc:Choice>
    <mc:Fallback>
      <p:transition spd="slow" advTm="5151">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矩形 1"/>
          <p:cNvSpPr/>
          <p:nvPr userDrawn="1"/>
        </p:nvSpPr>
        <p:spPr>
          <a:xfrm>
            <a:off x="0" y="0"/>
            <a:ext cx="9144000" cy="5143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TextBox 1"/>
          <p:cNvSpPr txBox="1"/>
          <p:nvPr userDrawn="1"/>
        </p:nvSpPr>
        <p:spPr>
          <a:xfrm>
            <a:off x="3865651" y="368709"/>
            <a:ext cx="1292662" cy="300083"/>
          </a:xfrm>
          <a:prstGeom prst="rect">
            <a:avLst/>
          </a:prstGeom>
          <a:noFill/>
        </p:spPr>
        <p:txBody>
          <a:bodyPr wrap="none" lIns="68580" tIns="34290" rIns="68580" bIns="34290" rtlCol="0">
            <a:spAutoFit/>
          </a:bodyPr>
          <a:lstStyle/>
          <a:p>
            <a:pPr lvl="0" algn="ctr"/>
            <a:r>
              <a:rPr lang="zh-CN" altLang="en-US" sz="1500" b="1">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7" y="710547"/>
            <a:ext cx="2562233" cy="346249"/>
          </a:xfrm>
          <a:prstGeom prst="rect">
            <a:avLst/>
          </a:prstGeom>
          <a:noFill/>
        </p:spPr>
        <p:txBody>
          <a:bodyPr wrap="square" lIns="68580" tIns="34290" rIns="68580" bIns="34290" rtlCol="0">
            <a:spAutoFit/>
          </a:bodyPr>
          <a:lstStyle/>
          <a:p>
            <a:pPr algn="ctr"/>
            <a:r>
              <a:rPr lang="zh-CN" altLang="en-US" sz="900" smtClean="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p:transition spd="slow" advClick="0" advTm="1500">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p:cNvSpPr>
            <a:spLocks noGrp="1" noChangeArrowheads="1"/>
          </p:cNvSpPr>
          <p:nvPr>
            <p:ph type="sldNum" sz="quarter" idx="10"/>
          </p:nvPr>
        </p:nvSpPr>
        <p:spPr/>
        <p:txBody>
          <a:bodyPr/>
          <a:lstStyle>
            <a:lvl1pPr>
              <a:defRPr smtClean="0"/>
            </a:lvl1pPr>
          </a:lstStyle>
          <a:p>
            <a:pPr>
              <a:defRPr/>
            </a:pPr>
            <a:fld id="{0C9A93C8-8152-4CB6-9423-17FB65E86F9C}" type="slidenum">
              <a:rPr lang="zh-CN" altLang="zh-CN">
                <a:solidFill>
                  <a:prstClr val="black">
                    <a:tint val="75000"/>
                  </a:prstClr>
                </a:solidFill>
              </a:rPr>
            </a:fld>
            <a:endParaRPr lang="zh-CN" altLang="zh-CN">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4000" advTm="5151">
        <p14:reveal/>
      </p:transition>
    </mc:Choice>
    <mc:Fallback>
      <p:transition spd="slow" advTm="5151">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050" name="Picture 2" descr="C:\Users\6646150\Desktop\图片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1043608" y="133970"/>
            <a:ext cx="7643192" cy="493564"/>
          </a:xfrm>
        </p:spPr>
        <p:txBody>
          <a:bodyPr>
            <a:normAutofit/>
          </a:bodyPr>
          <a:lstStyle>
            <a:lvl1pPr algn="l">
              <a:defRPr sz="2000" b="1">
                <a:latin typeface="方正小标宋简体" panose="02010601030101010101" pitchFamily="2" charset="-122"/>
                <a:ea typeface="方正小标宋简体" panose="02010601030101010101" pitchFamily="2"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843558"/>
            <a:ext cx="8229600" cy="3751065"/>
          </a:xfrm>
        </p:spPr>
        <p:txBody>
          <a:bodyPr>
            <a:normAutofit/>
          </a:bodyPr>
          <a:lstStyle>
            <a:lvl1pPr marL="0" indent="0">
              <a:lnSpc>
                <a:spcPct val="120000"/>
              </a:lnSpc>
              <a:buNone/>
              <a:defRPr sz="1400" b="1">
                <a:latin typeface="微软雅黑" panose="020B0503020204020204" pitchFamily="34" charset="-122"/>
                <a:ea typeface="微软雅黑" panose="020B0503020204020204" pitchFamily="34" charset="-122"/>
              </a:defRPr>
            </a:lvl1pPr>
            <a:lvl2pPr marL="0" indent="266700">
              <a:lnSpc>
                <a:spcPct val="120000"/>
              </a:lnSpc>
              <a:buNone/>
              <a:defRPr sz="1200">
                <a:latin typeface="微软雅黑" panose="020B0503020204020204" pitchFamily="34" charset="-122"/>
                <a:ea typeface="微软雅黑" panose="020B0503020204020204" pitchFamily="34" charset="-122"/>
              </a:defRPr>
            </a:lvl2pPr>
            <a:lvl3pPr marL="714375" indent="0">
              <a:lnSpc>
                <a:spcPct val="120000"/>
              </a:lnSpc>
              <a:buNone/>
              <a:defRPr sz="1000">
                <a:latin typeface="微软雅黑" panose="020B0503020204020204" pitchFamily="34" charset="-122"/>
                <a:ea typeface="微软雅黑" panose="020B0503020204020204" pitchFamily="34" charset="-122"/>
              </a:defRPr>
            </a:lvl3pPr>
            <a:lvl4pPr marL="990600" indent="0">
              <a:lnSpc>
                <a:spcPct val="120000"/>
              </a:lnSpc>
              <a:buNone/>
              <a:defRPr sz="900">
                <a:latin typeface="微软雅黑" panose="020B0503020204020204" pitchFamily="34" charset="-122"/>
                <a:ea typeface="微软雅黑" panose="020B0503020204020204" pitchFamily="34" charset="-122"/>
              </a:defRPr>
            </a:lvl4pPr>
            <a:lvl5pPr marL="1256030" indent="0">
              <a:lnSpc>
                <a:spcPct val="120000"/>
              </a:lnSpc>
              <a:buNone/>
              <a:defRPr sz="900">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201B7314-1DE0-4268-89AB-FBA6FD442B69}"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6840000" y="4767263"/>
            <a:ext cx="2133600" cy="273844"/>
          </a:xfrm>
        </p:spPr>
        <p:txBody>
          <a:bodyPr/>
          <a:lstStyle/>
          <a:p>
            <a:fld id="{2E8C2C26-854B-4E54-9EA4-6A81B1689F1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advTm="5151">
        <p14:reveal/>
      </p:transition>
    </mc:Choice>
    <mc:Fallback>
      <p:transition spd="slow" advTm="5151">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050" name="Picture 2" descr="C:\Users\6646150\Desktop\图片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1043608" y="133970"/>
            <a:ext cx="7643192" cy="493564"/>
          </a:xfrm>
        </p:spPr>
        <p:txBody>
          <a:bodyPr>
            <a:normAutofit/>
          </a:bodyPr>
          <a:lstStyle>
            <a:lvl1pPr algn="l">
              <a:defRPr sz="2400">
                <a:latin typeface="方正小标宋简体" panose="02010601030101010101" pitchFamily="2" charset="-122"/>
                <a:ea typeface="方正小标宋简体" panose="02010601030101010101" pitchFamily="2" charset="-122"/>
              </a:defRPr>
            </a:lvl1pPr>
          </a:lstStyle>
          <a:p>
            <a:r>
              <a:rPr lang="zh-CN" altLang="en-US" dirty="0" smtClean="0"/>
              <a:t>单击此处编辑母版标题样式</a:t>
            </a:r>
            <a:endParaRPr lang="zh-CN" altLang="en-US" dirty="0"/>
          </a:p>
        </p:txBody>
      </p:sp>
      <p:sp>
        <p:nvSpPr>
          <p:cNvPr id="4" name="日期占位符 3"/>
          <p:cNvSpPr>
            <a:spLocks noGrp="1"/>
          </p:cNvSpPr>
          <p:nvPr>
            <p:ph type="dt" sz="half" idx="10"/>
          </p:nvPr>
        </p:nvSpPr>
        <p:spPr/>
        <p:txBody>
          <a:bodyPr/>
          <a:lstStyle/>
          <a:p>
            <a:fld id="{88002414-2CC7-4081-9CEB-58FA9ABB7415}"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8C2C26-854B-4E54-9EA4-6A81B1689F1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advTm="5151">
        <p14:reveal/>
      </p:transition>
    </mc:Choice>
    <mc:Fallback>
      <p:transition spd="slow" advTm="5151">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969D5F0-BB32-4ABA-93E1-D01A677E52A2}"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8C2C26-854B-4E54-9EA4-6A81B1689F14}" type="slidenum">
              <a:rPr lang="zh-CN" altLang="en-US" smtClean="0"/>
            </a:fld>
            <a:endParaRPr lang="zh-CN" altLang="en-US"/>
          </a:p>
        </p:txBody>
      </p:sp>
      <p:pic>
        <p:nvPicPr>
          <p:cNvPr id="3074" name="Picture 2" descr="C:\Users\6646150\Desktop\图片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4000" advTm="5151">
        <p14:reveal/>
      </p:transition>
    </mc:Choice>
    <mc:Fallback>
      <p:transition spd="slow" advTm="5151">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7ECF698-5895-4E05-8A99-9470F1E49B72}"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8C2C26-854B-4E54-9EA4-6A81B1689F1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advTm="5151">
        <p14:reveal/>
      </p:transition>
    </mc:Choice>
    <mc:Fallback>
      <p:transition spd="slow" advTm="5151">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8E1B1B3-B7E9-4C9A-9D2B-1A6C1532A783}"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8C2C26-854B-4E54-9EA4-6A81B1689F1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advTm="5151">
        <p14:reveal/>
      </p:transition>
    </mc:Choice>
    <mc:Fallback>
      <p:transition spd="slow" advTm="5151">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EDD1AF5-0A9D-43A5-A698-F3FB14854316}"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E8C2C26-854B-4E54-9EA4-6A81B1689F1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advTm="5151">
        <p14:reveal/>
      </p:transition>
    </mc:Choice>
    <mc:Fallback>
      <p:transition spd="slow" advTm="5151">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advTm="5151">
        <p14:reveal/>
      </p:transition>
    </mc:Choice>
    <mc:Fallback>
      <p:transition spd="slow" advTm="5151">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advTm="5151">
        <p14:reveal/>
      </p:transition>
    </mc:Choice>
    <mc:Fallback>
      <p:transition spd="slow" advTm="5151">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9F75342-A85B-4086-B18E-204CEE035090}" type="datetime1">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8400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E8C2C26-854B-4E54-9EA4-6A81B1689F1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4000" advTm="5151">
        <p14:reveal/>
      </p:transition>
    </mc:Choice>
    <mc:Fallback>
      <p:transition spd="slow" advTm="5151">
        <p:fade/>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6.jpeg"/><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8.jpeg"/><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0.jpeg"/><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2.jpeg"/><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6.GIF"/><Relationship Id="rId1"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1.jpeg"/><Relationship Id="rId1"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0.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13.png"/><Relationship Id="rId2" Type="http://schemas.openxmlformats.org/officeDocument/2006/relationships/image" Target="../media/image1.tiff"/><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1115616" y="2192546"/>
            <a:ext cx="6984776" cy="1188720"/>
          </a:xfrm>
          <a:prstGeom prst="rect">
            <a:avLst/>
          </a:prstGeom>
        </p:spPr>
        <p:txBody>
          <a:bodyPr wrap="square">
            <a:spAutoFit/>
          </a:bodyPr>
          <a:lstStyle/>
          <a:p>
            <a:pPr algn="ctr"/>
            <a:r>
              <a:rPr lang="zh-CN" altLang="en-US" sz="3600" dirty="0" smtClean="0">
                <a:latin typeface="隶书" panose="02010509060101010101" pitchFamily="49" charset="-122"/>
                <a:ea typeface="隶书" panose="02010509060101010101" pitchFamily="49" charset="-122"/>
              </a:rPr>
              <a:t>中国银行珠海分行普惠</a:t>
            </a:r>
            <a:r>
              <a:rPr lang="zh-CN" altLang="zh-CN" sz="3600" dirty="0" smtClean="0">
                <a:latin typeface="隶书" panose="02010509060101010101" pitchFamily="49" charset="-122"/>
                <a:ea typeface="隶书" panose="02010509060101010101" pitchFamily="49" charset="-122"/>
              </a:rPr>
              <a:t>金融</a:t>
            </a:r>
            <a:endParaRPr lang="zh-CN" altLang="zh-CN" sz="3600" dirty="0" smtClean="0">
              <a:latin typeface="隶书" panose="02010509060101010101" pitchFamily="49" charset="-122"/>
              <a:ea typeface="隶书" panose="02010509060101010101" pitchFamily="49" charset="-122"/>
            </a:endParaRPr>
          </a:p>
          <a:p>
            <a:pPr algn="ctr"/>
            <a:r>
              <a:rPr lang="zh-CN" altLang="zh-CN" sz="3600" dirty="0" smtClean="0">
                <a:latin typeface="隶书" panose="02010509060101010101" pitchFamily="49" charset="-122"/>
                <a:ea typeface="隶书" panose="02010509060101010101" pitchFamily="49" charset="-122"/>
              </a:rPr>
              <a:t>产品简介</a:t>
            </a:r>
            <a:endParaRPr lang="zh-CN" altLang="zh-CN" sz="3600" dirty="0">
              <a:latin typeface="隶书" panose="02010509060101010101" pitchFamily="49" charset="-122"/>
              <a:ea typeface="隶书" panose="02010509060101010101" pitchFamily="49" charset="-122"/>
            </a:endParaRPr>
          </a:p>
        </p:txBody>
      </p:sp>
      <p:sp>
        <p:nvSpPr>
          <p:cNvPr id="10" name="Rectangle 1"/>
          <p:cNvSpPr>
            <a:spLocks noChangeArrowheads="1"/>
          </p:cNvSpPr>
          <p:nvPr/>
        </p:nvSpPr>
        <p:spPr bwMode="auto">
          <a:xfrm>
            <a:off x="4163953" y="4224357"/>
            <a:ext cx="871855" cy="51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ts val="600"/>
              </a:spcBef>
              <a:buNone/>
            </a:pPr>
            <a:r>
              <a:rPr lang="zh-CN" altLang="en-US" sz="1100" dirty="0" smtClean="0">
                <a:latin typeface="微软雅黑" panose="020B0503020204020204" pitchFamily="34" charset="-122"/>
                <a:ea typeface="微软雅黑" panose="020B0503020204020204" pitchFamily="34" charset="-122"/>
                <a:cs typeface="微软雅黑" panose="020B0503020204020204" pitchFamily="34" charset="-122"/>
              </a:rPr>
              <a:t>广东 珠海</a:t>
            </a:r>
            <a:endParaRPr lang="zh-CN" altLang="en-US" sz="1100" dirty="0" smtClean="0">
              <a:latin typeface="微软雅黑" panose="020B0503020204020204" pitchFamily="34" charset="-122"/>
              <a:ea typeface="微软雅黑" panose="020B0503020204020204" pitchFamily="34" charset="-122"/>
              <a:cs typeface="微软雅黑" panose="020B0503020204020204" pitchFamily="34" charset="-122"/>
            </a:endParaRPr>
          </a:p>
          <a:p>
            <a:pPr algn="ctr">
              <a:spcBef>
                <a:spcPts val="600"/>
              </a:spcBef>
              <a:buNone/>
            </a:pPr>
            <a:r>
              <a:rPr lang="en-US" altLang="zh-CN" sz="1100" dirty="0" smtClean="0">
                <a:latin typeface="微软雅黑" panose="020B0503020204020204" pitchFamily="34" charset="-122"/>
                <a:ea typeface="微软雅黑" panose="020B0503020204020204" pitchFamily="34" charset="-122"/>
                <a:cs typeface="微软雅黑" panose="020B0503020204020204" pitchFamily="34" charset="-122"/>
              </a:rPr>
              <a:t>2020</a:t>
            </a:r>
            <a:r>
              <a:rPr lang="zh-CN" altLang="en-US" sz="1100" dirty="0" smtClean="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100" dirty="0" smtClean="0">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1100" dirty="0" smtClean="0">
                <a:latin typeface="微软雅黑" panose="020B0503020204020204" pitchFamily="34" charset="-122"/>
                <a:ea typeface="微软雅黑" panose="020B0503020204020204" pitchFamily="34" charset="-122"/>
                <a:cs typeface="微软雅黑" panose="020B0503020204020204" pitchFamily="34" charset="-122"/>
              </a:rPr>
              <a:t>月</a:t>
            </a:r>
            <a:endParaRPr lang="en-US" altLang="zh-CN" sz="1100"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矩形 13"/>
          <p:cNvSpPr/>
          <p:nvPr/>
        </p:nvSpPr>
        <p:spPr>
          <a:xfrm>
            <a:off x="6408712" y="4587974"/>
            <a:ext cx="2771800" cy="400110"/>
          </a:xfrm>
          <a:prstGeom prst="rect">
            <a:avLst/>
          </a:prstGeom>
        </p:spPr>
        <p:txBody>
          <a:bodyPr wrap="square">
            <a:spAutoFit/>
          </a:bodyPr>
          <a:lstStyle/>
          <a:p>
            <a:pPr algn="ctr">
              <a:spcBef>
                <a:spcPts val="3000"/>
              </a:spcBef>
            </a:pPr>
            <a:r>
              <a:rPr lang="zh-CN" altLang="en-US" sz="2000" dirty="0" smtClean="0">
                <a:solidFill>
                  <a:srgbClr val="920000"/>
                </a:solidFill>
                <a:latin typeface="隶书" panose="02010509060101010101" pitchFamily="49" charset="-122"/>
                <a:ea typeface="隶书" panose="02010509060101010101" pitchFamily="49" charset="-122"/>
                <a:cs typeface="华文隶书" panose="02010800040101010101" charset="-122"/>
              </a:rPr>
              <a:t>知行合一 众行者远</a:t>
            </a:r>
            <a:endParaRPr lang="zh-CN" altLang="zh-CN" sz="2000" dirty="0">
              <a:solidFill>
                <a:srgbClr val="920000"/>
              </a:solidFill>
              <a:latin typeface="隶书" panose="02010509060101010101" pitchFamily="49" charset="-122"/>
              <a:ea typeface="隶书" panose="02010509060101010101" pitchFamily="49" charset="-122"/>
              <a:cs typeface="华文隶书" panose="020108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Tm="300000"/>
    </mc:Choice>
    <mc:Fallback>
      <p:transition advTm="30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bb2f31cf7f830ecb0d33a4669792b077-sz_197964"/>
          <p:cNvPicPr>
            <a:picLocks noChangeAspect="1"/>
          </p:cNvPicPr>
          <p:nvPr/>
        </p:nvPicPr>
        <p:blipFill>
          <a:blip r:embed="rId1"/>
          <a:stretch>
            <a:fillRect/>
          </a:stretch>
        </p:blipFill>
        <p:spPr>
          <a:xfrm>
            <a:off x="332740" y="267335"/>
            <a:ext cx="2808000" cy="482708"/>
          </a:xfrm>
          <a:prstGeom prst="rect">
            <a:avLst/>
          </a:prstGeom>
        </p:spPr>
      </p:pic>
      <p:sp>
        <p:nvSpPr>
          <p:cNvPr id="14" name="文本框 13"/>
          <p:cNvSpPr txBox="1"/>
          <p:nvPr/>
        </p:nvSpPr>
        <p:spPr>
          <a:xfrm>
            <a:off x="1063625" y="2563495"/>
            <a:ext cx="1773555" cy="472440"/>
          </a:xfrm>
          <a:prstGeom prst="rect">
            <a:avLst/>
          </a:prstGeom>
          <a:noFill/>
        </p:spPr>
        <p:txBody>
          <a:bodyPr wrap="none" rtlCol="0" anchor="t">
            <a:spAutoFit/>
            <a:scene3d>
              <a:camera prst="orthographicFront"/>
              <a:lightRig rig="threePt" dir="t"/>
            </a:scene3d>
          </a:bodyPr>
          <a:p>
            <a:r>
              <a:rPr lang="zh-CN" altLang="en-US" sz="2500" b="1">
                <a:ln w="6600">
                  <a:solidFill>
                    <a:schemeClr val="accent2"/>
                  </a:solidFill>
                  <a:prstDash val="solid"/>
                </a:ln>
                <a:solidFill>
                  <a:srgbClr val="982710"/>
                </a:solidFill>
                <a:effectLst>
                  <a:outerShdw dist="38100" dir="2700000" algn="tl" rotWithShape="0">
                    <a:schemeClr val="accent2"/>
                  </a:outerShdw>
                </a:effectLst>
                <a:latin typeface="华文楷体" panose="02010600040101010101" charset="-122"/>
                <a:ea typeface="华文楷体" panose="02010600040101010101" charset="-122"/>
              </a:rPr>
              <a:t>中银税贷通</a:t>
            </a:r>
            <a:endParaRPr lang="zh-CN" altLang="en-US" sz="2500" b="1">
              <a:ln w="6600">
                <a:solidFill>
                  <a:schemeClr val="accent2"/>
                </a:solidFill>
                <a:prstDash val="solid"/>
              </a:ln>
              <a:solidFill>
                <a:srgbClr val="982710"/>
              </a:solidFill>
              <a:effectLst>
                <a:outerShdw dist="38100" dir="2700000" algn="tl" rotWithShape="0">
                  <a:schemeClr val="accent2"/>
                </a:outerShdw>
              </a:effectLst>
              <a:latin typeface="华文楷体" panose="02010600040101010101" charset="-122"/>
              <a:ea typeface="华文楷体" panose="02010600040101010101" charset="-122"/>
            </a:endParaRPr>
          </a:p>
        </p:txBody>
      </p:sp>
      <p:pic>
        <p:nvPicPr>
          <p:cNvPr id="9" name="图片 8" descr="0820_1"/>
          <p:cNvPicPr>
            <a:picLocks noChangeAspect="1"/>
          </p:cNvPicPr>
          <p:nvPr/>
        </p:nvPicPr>
        <p:blipFill>
          <a:blip r:embed="rId2"/>
          <a:stretch>
            <a:fillRect/>
          </a:stretch>
        </p:blipFill>
        <p:spPr>
          <a:xfrm>
            <a:off x="2968625" y="2361565"/>
            <a:ext cx="2350135" cy="2218690"/>
          </a:xfrm>
          <a:prstGeom prst="rect">
            <a:avLst/>
          </a:prstGeom>
        </p:spPr>
      </p:pic>
      <p:sp>
        <p:nvSpPr>
          <p:cNvPr id="13" name="矩形 12"/>
          <p:cNvSpPr/>
          <p:nvPr/>
        </p:nvSpPr>
        <p:spPr>
          <a:xfrm>
            <a:off x="430530" y="749935"/>
            <a:ext cx="8283575" cy="1554480"/>
          </a:xfrm>
          <a:prstGeom prst="rect">
            <a:avLst/>
          </a:prstGeom>
        </p:spPr>
        <p:txBody>
          <a:bodyPr wrap="square">
            <a:spAutoFit/>
          </a:bodyPr>
          <a:p>
            <a:pPr fontAlgn="auto">
              <a:lnSpc>
                <a:spcPct val="150000"/>
              </a:lnSpc>
            </a:pPr>
            <a:r>
              <a:rPr lang="en-US" altLang="zh-CN" sz="1600" b="1" dirty="0"/>
              <a:t>“</a:t>
            </a:r>
            <a:r>
              <a:rPr lang="zh-CN" altLang="en-US" sz="1600" b="1" dirty="0"/>
              <a:t>中银普惠网络通宝</a:t>
            </a:r>
            <a:r>
              <a:rPr lang="en-US" altLang="zh-CN" sz="1600" b="1" dirty="0"/>
              <a:t>”</a:t>
            </a:r>
            <a:r>
              <a:rPr lang="zh-CN" altLang="en-US" sz="1600" dirty="0"/>
              <a:t>是中国银行综合运用大数据、云计算等金融科技手段，为小微企业打造的普惠金融网络信贷平台。致力为广大小微企业提供便捷、高效、实惠的金融服务，实现企业在线自助申请贷款，智能化快速审批、企业贷款随借随还等功能。目前平台已上线中银税贷通、中银结算通宝、中银快易贷、中银薪金宝四项子产品。</a:t>
            </a:r>
            <a:endParaRPr lang="en-US" altLang="zh-CN" sz="1600" dirty="0"/>
          </a:p>
        </p:txBody>
      </p:sp>
      <p:sp>
        <p:nvSpPr>
          <p:cNvPr id="16" name="文本框 15"/>
          <p:cNvSpPr txBox="1"/>
          <p:nvPr/>
        </p:nvSpPr>
        <p:spPr>
          <a:xfrm>
            <a:off x="5377180" y="2563495"/>
            <a:ext cx="2091690" cy="472440"/>
          </a:xfrm>
          <a:prstGeom prst="rect">
            <a:avLst/>
          </a:prstGeom>
          <a:noFill/>
        </p:spPr>
        <p:txBody>
          <a:bodyPr wrap="none" rtlCol="0" anchor="t">
            <a:spAutoFit/>
            <a:scene3d>
              <a:camera prst="orthographicFront"/>
              <a:lightRig rig="threePt" dir="t"/>
            </a:scene3d>
          </a:bodyPr>
          <a:p>
            <a:r>
              <a:rPr lang="zh-CN" altLang="en-US" sz="2500" b="1">
                <a:ln w="6600">
                  <a:solidFill>
                    <a:schemeClr val="accent2"/>
                  </a:solidFill>
                  <a:prstDash val="solid"/>
                </a:ln>
                <a:solidFill>
                  <a:srgbClr val="982710"/>
                </a:solidFill>
                <a:effectLst>
                  <a:outerShdw dist="38100" dir="2700000" algn="tl" rotWithShape="0">
                    <a:schemeClr val="accent2"/>
                  </a:outerShdw>
                </a:effectLst>
                <a:latin typeface="华文楷体" panose="02010600040101010101" charset="-122"/>
                <a:ea typeface="华文楷体" panose="02010600040101010101" charset="-122"/>
              </a:rPr>
              <a:t>中银结算通宝</a:t>
            </a:r>
            <a:endParaRPr lang="zh-CN" altLang="en-US" sz="2500" b="1">
              <a:ln w="6600">
                <a:solidFill>
                  <a:schemeClr val="accent2"/>
                </a:solidFill>
                <a:prstDash val="solid"/>
              </a:ln>
              <a:solidFill>
                <a:srgbClr val="982710"/>
              </a:solidFill>
              <a:effectLst>
                <a:outerShdw dist="38100" dir="2700000" algn="tl" rotWithShape="0">
                  <a:schemeClr val="accent2"/>
                </a:outerShdw>
              </a:effectLst>
              <a:latin typeface="华文楷体" panose="02010600040101010101" charset="-122"/>
              <a:ea typeface="华文楷体" panose="02010600040101010101" charset="-122"/>
            </a:endParaRPr>
          </a:p>
        </p:txBody>
      </p:sp>
      <p:sp>
        <p:nvSpPr>
          <p:cNvPr id="17" name="文本框 16"/>
          <p:cNvSpPr txBox="1"/>
          <p:nvPr/>
        </p:nvSpPr>
        <p:spPr>
          <a:xfrm>
            <a:off x="5480685" y="3804920"/>
            <a:ext cx="1773555" cy="472440"/>
          </a:xfrm>
          <a:prstGeom prst="rect">
            <a:avLst/>
          </a:prstGeom>
          <a:noFill/>
        </p:spPr>
        <p:txBody>
          <a:bodyPr wrap="none" rtlCol="0" anchor="t">
            <a:spAutoFit/>
            <a:scene3d>
              <a:camera prst="orthographicFront"/>
              <a:lightRig rig="threePt" dir="t"/>
            </a:scene3d>
          </a:bodyPr>
          <a:p>
            <a:r>
              <a:rPr lang="zh-CN" altLang="en-US" sz="2500" b="1">
                <a:ln w="6600">
                  <a:solidFill>
                    <a:schemeClr val="accent2"/>
                  </a:solidFill>
                  <a:prstDash val="solid"/>
                </a:ln>
                <a:solidFill>
                  <a:srgbClr val="982710"/>
                </a:solidFill>
                <a:effectLst>
                  <a:outerShdw dist="38100" dir="2700000" algn="tl" rotWithShape="0">
                    <a:schemeClr val="accent2"/>
                  </a:outerShdw>
                </a:effectLst>
                <a:latin typeface="华文楷体" panose="02010600040101010101" charset="-122"/>
                <a:ea typeface="华文楷体" panose="02010600040101010101" charset="-122"/>
              </a:rPr>
              <a:t>中银快易贷</a:t>
            </a:r>
            <a:endParaRPr lang="zh-CN" altLang="en-US" sz="2500" b="1">
              <a:ln w="6600">
                <a:solidFill>
                  <a:schemeClr val="accent2"/>
                </a:solidFill>
                <a:prstDash val="solid"/>
              </a:ln>
              <a:solidFill>
                <a:srgbClr val="982710"/>
              </a:solidFill>
              <a:effectLst>
                <a:outerShdw dist="38100" dir="2700000" algn="tl" rotWithShape="0">
                  <a:schemeClr val="accent2"/>
                </a:outerShdw>
              </a:effectLst>
              <a:latin typeface="华文楷体" panose="02010600040101010101" charset="-122"/>
              <a:ea typeface="华文楷体" panose="02010600040101010101" charset="-122"/>
            </a:endParaRPr>
          </a:p>
        </p:txBody>
      </p:sp>
      <p:sp>
        <p:nvSpPr>
          <p:cNvPr id="19" name="文本框 18"/>
          <p:cNvSpPr txBox="1"/>
          <p:nvPr/>
        </p:nvSpPr>
        <p:spPr>
          <a:xfrm>
            <a:off x="1063625" y="3869055"/>
            <a:ext cx="1773555" cy="472440"/>
          </a:xfrm>
          <a:prstGeom prst="rect">
            <a:avLst/>
          </a:prstGeom>
          <a:noFill/>
        </p:spPr>
        <p:txBody>
          <a:bodyPr wrap="none" rtlCol="0" anchor="t">
            <a:spAutoFit/>
            <a:scene3d>
              <a:camera prst="orthographicFront"/>
              <a:lightRig rig="threePt" dir="t"/>
            </a:scene3d>
          </a:bodyPr>
          <a:p>
            <a:r>
              <a:rPr lang="zh-CN" altLang="en-US" sz="2500" b="1">
                <a:ln w="6600">
                  <a:solidFill>
                    <a:schemeClr val="accent2"/>
                  </a:solidFill>
                  <a:prstDash val="solid"/>
                </a:ln>
                <a:solidFill>
                  <a:srgbClr val="982710"/>
                </a:solidFill>
                <a:effectLst>
                  <a:outerShdw dist="38100" dir="2700000" algn="tl" rotWithShape="0">
                    <a:schemeClr val="accent2"/>
                  </a:outerShdw>
                </a:effectLst>
                <a:latin typeface="华文楷体" panose="02010600040101010101" charset="-122"/>
                <a:ea typeface="华文楷体" panose="02010600040101010101" charset="-122"/>
              </a:rPr>
              <a:t>中银薪金宝</a:t>
            </a:r>
            <a:endParaRPr lang="en-US" altLang="zh-CN" sz="2500" b="1">
              <a:ln w="6600">
                <a:solidFill>
                  <a:schemeClr val="accent2"/>
                </a:solidFill>
                <a:prstDash val="solid"/>
              </a:ln>
              <a:solidFill>
                <a:srgbClr val="982710"/>
              </a:solidFill>
              <a:effectLst>
                <a:outerShdw dist="38100" dir="2700000" algn="tl" rotWithShape="0">
                  <a:schemeClr val="accent2"/>
                </a:outerShdw>
              </a:effectLst>
              <a:latin typeface="华文楷体" panose="02010600040101010101" charset="-122"/>
              <a:ea typeface="华文楷体" panose="02010600040101010101" charset="-122"/>
            </a:endParaRPr>
          </a:p>
        </p:txBody>
      </p:sp>
    </p:spTree>
  </p:cSld>
  <p:clrMapOvr>
    <a:masterClrMapping/>
  </p:clrMapOvr>
  <p:transition spd="slow" advTm="30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bb2f31cf7f830ecb0d33a4669792b077-sz_197964"/>
          <p:cNvPicPr>
            <a:picLocks noChangeAspect="1"/>
          </p:cNvPicPr>
          <p:nvPr/>
        </p:nvPicPr>
        <p:blipFill>
          <a:blip r:embed="rId1"/>
          <a:stretch>
            <a:fillRect/>
          </a:stretch>
        </p:blipFill>
        <p:spPr>
          <a:xfrm>
            <a:off x="332740" y="267335"/>
            <a:ext cx="2808000" cy="482708"/>
          </a:xfrm>
          <a:prstGeom prst="rect">
            <a:avLst/>
          </a:prstGeom>
        </p:spPr>
      </p:pic>
      <p:grpSp>
        <p:nvGrpSpPr>
          <p:cNvPr id="4" name="组合 32"/>
          <p:cNvGrpSpPr/>
          <p:nvPr/>
        </p:nvGrpSpPr>
        <p:grpSpPr bwMode="auto">
          <a:xfrm>
            <a:off x="742315" y="1246505"/>
            <a:ext cx="8023860" cy="612217"/>
            <a:chOff x="6127579" y="2702931"/>
            <a:chExt cx="4861308" cy="511874"/>
          </a:xfrm>
        </p:grpSpPr>
        <p:sp>
          <p:nvSpPr>
            <p:cNvPr id="5" name="矩形 33"/>
            <p:cNvSpPr>
              <a:spLocks noChangeArrowheads="1"/>
            </p:cNvSpPr>
            <p:nvPr/>
          </p:nvSpPr>
          <p:spPr bwMode="auto">
            <a:xfrm>
              <a:off x="6127579" y="2702931"/>
              <a:ext cx="1146918" cy="28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Char char="Ø"/>
              </a:pPr>
              <a:r>
                <a:rPr lang="zh-CN" altLang="en-US" sz="1600" b="1" i="1" dirty="0" smtClean="0">
                  <a:solidFill>
                    <a:srgbClr val="000000"/>
                  </a:solidFill>
                  <a:latin typeface="华文细黑" panose="02010600040101010101" pitchFamily="2" charset="-122"/>
                  <a:ea typeface="华文细黑" panose="02010600040101010101" pitchFamily="2" charset="-122"/>
                </a:rPr>
                <a:t> 服务对象</a:t>
              </a:r>
              <a:endParaRPr lang="en-US" altLang="zh-CN" sz="1600" b="1" dirty="0">
                <a:solidFill>
                  <a:srgbClr val="000000"/>
                </a:solidFill>
                <a:latin typeface="华文细黑" panose="02010600040101010101" pitchFamily="2" charset="-122"/>
                <a:ea typeface="华文细黑" panose="02010600040101010101" pitchFamily="2" charset="-122"/>
              </a:endParaRPr>
            </a:p>
          </p:txBody>
        </p:sp>
        <p:sp>
          <p:nvSpPr>
            <p:cNvPr id="6" name="TextBox 185"/>
            <p:cNvSpPr txBox="1">
              <a:spLocks noChangeArrowheads="1"/>
            </p:cNvSpPr>
            <p:nvPr/>
          </p:nvSpPr>
          <p:spPr bwMode="auto">
            <a:xfrm>
              <a:off x="6402642" y="2934478"/>
              <a:ext cx="4586245" cy="28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anose="020B0604020202020204" pitchFamily="34" charset="0"/>
                  <a:ea typeface="宋体" panose="02010600030101010101" pitchFamily="2" charset="-122"/>
                </a:defRPr>
              </a:lvl1pPr>
              <a:lvl2pPr marL="742950" indent="-285750" eaLnBrk="0" hangingPunct="0">
                <a:defRPr sz="2400">
                  <a:solidFill>
                    <a:srgbClr val="000000"/>
                  </a:solidFill>
                  <a:latin typeface="Arial" panose="020B0604020202020204" pitchFamily="34" charset="0"/>
                  <a:ea typeface="宋体" panose="02010600030101010101" pitchFamily="2" charset="-122"/>
                </a:defRPr>
              </a:lvl2pPr>
              <a:lvl3pPr marL="1143000" indent="-228600" eaLnBrk="0" hangingPunct="0">
                <a:defRPr sz="2400">
                  <a:solidFill>
                    <a:srgbClr val="000000"/>
                  </a:solidFill>
                  <a:latin typeface="Arial" panose="020B0604020202020204" pitchFamily="34" charset="0"/>
                  <a:ea typeface="宋体" panose="02010600030101010101" pitchFamily="2" charset="-122"/>
                </a:defRPr>
              </a:lvl3pPr>
              <a:lvl4pPr marL="1600200" indent="-228600" eaLnBrk="0" hangingPunct="0">
                <a:defRPr sz="2400">
                  <a:solidFill>
                    <a:srgbClr val="000000"/>
                  </a:solidFill>
                  <a:latin typeface="Arial" panose="020B0604020202020204" pitchFamily="34" charset="0"/>
                  <a:ea typeface="宋体" panose="02010600030101010101" pitchFamily="2" charset="-122"/>
                </a:defRPr>
              </a:lvl4pPr>
              <a:lvl5pPr marL="2057400" indent="-228600" eaLnBrk="0" hangingPunct="0">
                <a:defRPr sz="2400">
                  <a:solidFill>
                    <a:srgbClr val="000000"/>
                  </a:solidFill>
                  <a:latin typeface="Arial" panose="020B0604020202020204" pitchFamily="34" charset="0"/>
                  <a:ea typeface="宋体" panose="02010600030101010101" pitchFamily="2" charset="-122"/>
                </a:defRPr>
              </a:lvl5pPr>
              <a:lvl6pPr marL="2514600" indent="-228600" defTabSz="607695" eaLnBrk="0" fontAlgn="base" hangingPunct="0">
                <a:spcBef>
                  <a:spcPct val="0"/>
                </a:spcBef>
                <a:spcAft>
                  <a:spcPct val="0"/>
                </a:spcAft>
                <a:defRPr sz="2400">
                  <a:solidFill>
                    <a:srgbClr val="000000"/>
                  </a:solidFill>
                  <a:latin typeface="Arial" panose="020B0604020202020204" pitchFamily="34" charset="0"/>
                  <a:ea typeface="宋体" panose="02010600030101010101" pitchFamily="2" charset="-122"/>
                </a:defRPr>
              </a:lvl6pPr>
              <a:lvl7pPr marL="2971800" indent="-228600" defTabSz="607695" eaLnBrk="0" fontAlgn="base" hangingPunct="0">
                <a:spcBef>
                  <a:spcPct val="0"/>
                </a:spcBef>
                <a:spcAft>
                  <a:spcPct val="0"/>
                </a:spcAft>
                <a:defRPr sz="2400">
                  <a:solidFill>
                    <a:srgbClr val="000000"/>
                  </a:solidFill>
                  <a:latin typeface="Arial" panose="020B0604020202020204" pitchFamily="34" charset="0"/>
                  <a:ea typeface="宋体" panose="02010600030101010101" pitchFamily="2" charset="-122"/>
                </a:defRPr>
              </a:lvl7pPr>
              <a:lvl8pPr marL="3429000" indent="-228600" defTabSz="607695" eaLnBrk="0" fontAlgn="base" hangingPunct="0">
                <a:spcBef>
                  <a:spcPct val="0"/>
                </a:spcBef>
                <a:spcAft>
                  <a:spcPct val="0"/>
                </a:spcAft>
                <a:defRPr sz="2400">
                  <a:solidFill>
                    <a:srgbClr val="000000"/>
                  </a:solidFill>
                  <a:latin typeface="Arial" panose="020B0604020202020204" pitchFamily="34" charset="0"/>
                  <a:ea typeface="宋体" panose="02010600030101010101" pitchFamily="2" charset="-122"/>
                </a:defRPr>
              </a:lvl8pPr>
              <a:lvl9pPr marL="3886200" indent="-228600" defTabSz="607695" eaLnBrk="0" fontAlgn="base" hangingPunct="0">
                <a:spcBef>
                  <a:spcPct val="0"/>
                </a:spcBef>
                <a:spcAft>
                  <a:spcPct val="0"/>
                </a:spcAft>
                <a:defRPr sz="2400">
                  <a:solidFill>
                    <a:srgbClr val="000000"/>
                  </a:solidFill>
                  <a:latin typeface="Arial" panose="020B0604020202020204" pitchFamily="34" charset="0"/>
                  <a:ea typeface="宋体" panose="02010600030101010101" pitchFamily="2" charset="-122"/>
                </a:defRPr>
              </a:lvl9pPr>
            </a:lstStyle>
            <a:p>
              <a:r>
                <a:rPr lang="zh-CN" altLang="zh-CN" sz="1600" dirty="0"/>
                <a:t>具有两年（含）以上纳税记录的小微企业</a:t>
              </a:r>
              <a:endParaRPr lang="zh-CN" altLang="zh-CN" sz="1600" dirty="0"/>
            </a:p>
          </p:txBody>
        </p:sp>
      </p:grpSp>
      <p:sp>
        <p:nvSpPr>
          <p:cNvPr id="7" name="矩形 6"/>
          <p:cNvSpPr/>
          <p:nvPr/>
        </p:nvSpPr>
        <p:spPr>
          <a:xfrm>
            <a:off x="258445" y="823595"/>
            <a:ext cx="8742680" cy="337820"/>
          </a:xfrm>
          <a:prstGeom prst="rect">
            <a:avLst/>
          </a:prstGeom>
        </p:spPr>
        <p:txBody>
          <a:bodyPr wrap="square">
            <a:spAutoFit/>
          </a:bodyPr>
          <a:lstStyle/>
          <a:p>
            <a:pPr>
              <a:lnSpc>
                <a:spcPct val="100000"/>
              </a:lnSpc>
            </a:pPr>
            <a:r>
              <a:rPr lang="en-US" altLang="zh-CN" sz="1600" b="1" dirty="0"/>
              <a:t>“</a:t>
            </a:r>
            <a:r>
              <a:rPr lang="zh-CN" altLang="en-US" sz="1600" b="1" dirty="0"/>
              <a:t>中银税贷通</a:t>
            </a:r>
            <a:r>
              <a:rPr lang="en-US" altLang="zh-CN" sz="1600" b="1" dirty="0"/>
              <a:t>”</a:t>
            </a:r>
            <a:r>
              <a:rPr lang="zh-CN" altLang="en-US" sz="1600" dirty="0"/>
              <a:t>是中国银行为小微企业发放的以企业纳税记录为额度主要测算依据的信用贷款产品</a:t>
            </a:r>
            <a:endParaRPr lang="zh-CN" altLang="en-US" sz="1600" dirty="0"/>
          </a:p>
        </p:txBody>
      </p:sp>
      <p:sp>
        <p:nvSpPr>
          <p:cNvPr id="11" name="矩形 33"/>
          <p:cNvSpPr>
            <a:spLocks noChangeArrowheads="1"/>
          </p:cNvSpPr>
          <p:nvPr/>
        </p:nvSpPr>
        <p:spPr bwMode="auto">
          <a:xfrm>
            <a:off x="737588" y="1908059"/>
            <a:ext cx="1211580" cy="33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Wingdings" panose="05000000000000000000" pitchFamily="2" charset="2"/>
              <a:buChar char="Ø"/>
            </a:pPr>
            <a:r>
              <a:rPr lang="zh-CN" altLang="en-US" sz="1600" b="1" i="1" dirty="0">
                <a:solidFill>
                  <a:srgbClr val="000000"/>
                </a:solidFill>
                <a:latin typeface="华文细黑" panose="02010600040101010101" pitchFamily="2" charset="-122"/>
                <a:ea typeface="华文细黑" panose="02010600040101010101" pitchFamily="2" charset="-122"/>
              </a:rPr>
              <a:t> 产品优势</a:t>
            </a:r>
            <a:endParaRPr lang="en-US" altLang="zh-CN" sz="1600" b="1" dirty="0">
              <a:solidFill>
                <a:srgbClr val="000000"/>
              </a:solidFill>
              <a:latin typeface="华文细黑" panose="02010600040101010101" pitchFamily="2" charset="-122"/>
              <a:ea typeface="华文细黑" panose="02010600040101010101" pitchFamily="2" charset="-122"/>
            </a:endParaRPr>
          </a:p>
        </p:txBody>
      </p:sp>
      <p:sp>
        <p:nvSpPr>
          <p:cNvPr id="12" name="矩形 11"/>
          <p:cNvSpPr/>
          <p:nvPr/>
        </p:nvSpPr>
        <p:spPr>
          <a:xfrm>
            <a:off x="1265555" y="2243455"/>
            <a:ext cx="7431405" cy="825500"/>
          </a:xfrm>
          <a:prstGeom prst="rect">
            <a:avLst/>
          </a:prstGeom>
        </p:spPr>
        <p:txBody>
          <a:bodyPr wrap="square">
            <a:spAutoFit/>
          </a:bodyPr>
          <a:lstStyle/>
          <a:p>
            <a:r>
              <a:rPr lang="en-US" altLang="zh-CN" sz="1600" dirty="0"/>
              <a:t>1</a:t>
            </a:r>
            <a:r>
              <a:rPr lang="zh-CN" altLang="en-US" sz="1600" dirty="0"/>
              <a:t>、</a:t>
            </a:r>
            <a:r>
              <a:rPr lang="zh-CN" altLang="zh-CN" sz="1600" dirty="0"/>
              <a:t>纯信用：免抵押                               </a:t>
            </a:r>
            <a:r>
              <a:rPr lang="en-US" altLang="zh-CN" sz="1600" dirty="0"/>
              <a:t>2</a:t>
            </a:r>
            <a:r>
              <a:rPr lang="zh-CN" altLang="en-US" sz="1600" dirty="0"/>
              <a:t>、额度高：最高</a:t>
            </a:r>
            <a:r>
              <a:rPr lang="en-US" altLang="zh-CN" sz="1600" dirty="0"/>
              <a:t>500</a:t>
            </a:r>
            <a:r>
              <a:rPr lang="zh-CN" altLang="en-US" sz="1600" dirty="0"/>
              <a:t>万元  </a:t>
            </a:r>
            <a:endParaRPr lang="zh-CN" altLang="en-US" sz="1600" dirty="0"/>
          </a:p>
          <a:p>
            <a:r>
              <a:rPr lang="en-US" altLang="zh-CN" sz="1600" dirty="0"/>
              <a:t>3</a:t>
            </a:r>
            <a:r>
              <a:rPr lang="zh-CN" altLang="en-US" sz="1600" dirty="0"/>
              <a:t>、审批快：在线申请获得额度         </a:t>
            </a:r>
            <a:r>
              <a:rPr lang="en-US" altLang="zh-CN" sz="1600" dirty="0"/>
              <a:t>4</a:t>
            </a:r>
            <a:r>
              <a:rPr lang="zh-CN" altLang="en-US" sz="1600" dirty="0"/>
              <a:t>、用款易：网银用款，随借随还，循环使用</a:t>
            </a:r>
            <a:endParaRPr lang="zh-CN" altLang="en-US" sz="1600" dirty="0"/>
          </a:p>
          <a:p>
            <a:r>
              <a:rPr lang="en-US" altLang="zh-CN" sz="1600" dirty="0">
                <a:effectLst/>
              </a:rPr>
              <a:t>5</a:t>
            </a:r>
            <a:r>
              <a:rPr lang="zh-CN" altLang="en-US" sz="1600" dirty="0">
                <a:effectLst/>
              </a:rPr>
              <a:t>、成本低：普惠金融优惠利率</a:t>
            </a:r>
            <a:endParaRPr lang="zh-CN" altLang="en-US" sz="1600" dirty="0">
              <a:effectLst/>
            </a:endParaRPr>
          </a:p>
        </p:txBody>
      </p:sp>
      <p:sp>
        <p:nvSpPr>
          <p:cNvPr id="14" name="文本框 13"/>
          <p:cNvSpPr txBox="1"/>
          <p:nvPr/>
        </p:nvSpPr>
        <p:spPr>
          <a:xfrm>
            <a:off x="6351905" y="205740"/>
            <a:ext cx="1773555" cy="472440"/>
          </a:xfrm>
          <a:prstGeom prst="rect">
            <a:avLst/>
          </a:prstGeom>
          <a:noFill/>
        </p:spPr>
        <p:txBody>
          <a:bodyPr wrap="none" rtlCol="0" anchor="t">
            <a:spAutoFit/>
            <a:scene3d>
              <a:camera prst="orthographicFront"/>
              <a:lightRig rig="threePt" dir="t"/>
            </a:scene3d>
          </a:bodyPr>
          <a:p>
            <a:r>
              <a:rPr lang="zh-CN" altLang="en-US" sz="2500" b="1">
                <a:ln w="6600">
                  <a:solidFill>
                    <a:schemeClr val="accent2"/>
                  </a:solidFill>
                  <a:prstDash val="solid"/>
                </a:ln>
                <a:solidFill>
                  <a:srgbClr val="982710"/>
                </a:solidFill>
                <a:effectLst>
                  <a:outerShdw dist="38100" dir="2700000" algn="tl" rotWithShape="0">
                    <a:schemeClr val="accent2"/>
                  </a:outerShdw>
                </a:effectLst>
                <a:latin typeface="华文楷体" panose="02010600040101010101" charset="-122"/>
                <a:ea typeface="华文楷体" panose="02010600040101010101" charset="-122"/>
              </a:rPr>
              <a:t>中银税贷通</a:t>
            </a:r>
            <a:endParaRPr lang="zh-CN" altLang="en-US" sz="2500" b="1">
              <a:ln w="6600">
                <a:solidFill>
                  <a:schemeClr val="accent2"/>
                </a:solidFill>
                <a:prstDash val="solid"/>
              </a:ln>
              <a:solidFill>
                <a:srgbClr val="982710"/>
              </a:solidFill>
              <a:effectLst>
                <a:outerShdw dist="38100" dir="2700000" algn="tl" rotWithShape="0">
                  <a:schemeClr val="accent2"/>
                </a:outerShdw>
              </a:effectLst>
              <a:latin typeface="华文楷体" panose="02010600040101010101" charset="-122"/>
              <a:ea typeface="华文楷体" panose="02010600040101010101" charset="-122"/>
            </a:endParaRPr>
          </a:p>
        </p:txBody>
      </p:sp>
      <p:sp>
        <p:nvSpPr>
          <p:cNvPr id="2" name="矩形 33"/>
          <p:cNvSpPr>
            <a:spLocks noChangeArrowheads="1"/>
          </p:cNvSpPr>
          <p:nvPr/>
        </p:nvSpPr>
        <p:spPr bwMode="auto">
          <a:xfrm>
            <a:off x="818868" y="3188219"/>
            <a:ext cx="1211580" cy="33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pPr>
              <a:buFont typeface="Wingdings" panose="05000000000000000000" pitchFamily="2" charset="2"/>
              <a:buChar char="Ø"/>
            </a:pPr>
            <a:r>
              <a:rPr lang="zh-CN" altLang="en-US" sz="1600" b="1" i="1" dirty="0">
                <a:solidFill>
                  <a:srgbClr val="000000"/>
                </a:solidFill>
                <a:latin typeface="华文细黑" panose="02010600040101010101" pitchFamily="2" charset="-122"/>
                <a:ea typeface="华文细黑" panose="02010600040101010101" pitchFamily="2" charset="-122"/>
              </a:rPr>
              <a:t> 申请流程</a:t>
            </a:r>
            <a:endParaRPr lang="en-US" altLang="zh-CN" sz="1600" b="1" dirty="0">
              <a:solidFill>
                <a:srgbClr val="000000"/>
              </a:solidFill>
              <a:latin typeface="华文细黑" panose="02010600040101010101" pitchFamily="2" charset="-122"/>
              <a:ea typeface="华文细黑" panose="02010600040101010101" pitchFamily="2" charset="-122"/>
            </a:endParaRPr>
          </a:p>
        </p:txBody>
      </p:sp>
      <p:sp>
        <p:nvSpPr>
          <p:cNvPr id="8" name="文本框 7"/>
          <p:cNvSpPr txBox="1"/>
          <p:nvPr/>
        </p:nvSpPr>
        <p:spPr>
          <a:xfrm>
            <a:off x="1265555" y="3653790"/>
            <a:ext cx="3954780" cy="335280"/>
          </a:xfrm>
          <a:prstGeom prst="rect">
            <a:avLst/>
          </a:prstGeom>
          <a:noFill/>
        </p:spPr>
        <p:txBody>
          <a:bodyPr wrap="square" rtlCol="0">
            <a:spAutoFit/>
          </a:bodyPr>
          <a:p>
            <a:r>
              <a:rPr lang="zh-CN" altLang="en-US" sz="1600"/>
              <a:t>扫描右侧二维码，并联系在场客户经理</a:t>
            </a:r>
            <a:endParaRPr lang="zh-CN" altLang="en-US" sz="1600"/>
          </a:p>
        </p:txBody>
      </p:sp>
      <p:pic>
        <p:nvPicPr>
          <p:cNvPr id="9" name="图片 8" descr="0820_1"/>
          <p:cNvPicPr>
            <a:picLocks noChangeAspect="1"/>
          </p:cNvPicPr>
          <p:nvPr/>
        </p:nvPicPr>
        <p:blipFill>
          <a:blip r:embed="rId2"/>
          <a:stretch>
            <a:fillRect/>
          </a:stretch>
        </p:blipFill>
        <p:spPr>
          <a:xfrm>
            <a:off x="5867400" y="2821305"/>
            <a:ext cx="2350135" cy="2218690"/>
          </a:xfrm>
          <a:prstGeom prst="rect">
            <a:avLst/>
          </a:prstGeom>
        </p:spPr>
      </p:pic>
    </p:spTree>
  </p:cSld>
  <p:clrMapOvr>
    <a:masterClrMapping/>
  </p:clrMapOvr>
  <p:transition spd="slow" advTm="30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bb2f31cf7f830ecb0d33a4669792b077-sz_197964"/>
          <p:cNvPicPr>
            <a:picLocks noChangeAspect="1"/>
          </p:cNvPicPr>
          <p:nvPr/>
        </p:nvPicPr>
        <p:blipFill>
          <a:blip r:embed="rId1"/>
          <a:stretch>
            <a:fillRect/>
          </a:stretch>
        </p:blipFill>
        <p:spPr>
          <a:xfrm>
            <a:off x="332740" y="267335"/>
            <a:ext cx="2808000" cy="482708"/>
          </a:xfrm>
          <a:prstGeom prst="rect">
            <a:avLst/>
          </a:prstGeom>
        </p:spPr>
      </p:pic>
      <p:grpSp>
        <p:nvGrpSpPr>
          <p:cNvPr id="4" name="组合 32"/>
          <p:cNvGrpSpPr/>
          <p:nvPr/>
        </p:nvGrpSpPr>
        <p:grpSpPr bwMode="auto">
          <a:xfrm>
            <a:off x="737870" y="1405255"/>
            <a:ext cx="8023860" cy="612217"/>
            <a:chOff x="6127579" y="2702931"/>
            <a:chExt cx="4861308" cy="511874"/>
          </a:xfrm>
        </p:grpSpPr>
        <p:sp>
          <p:nvSpPr>
            <p:cNvPr id="5" name="矩形 33"/>
            <p:cNvSpPr>
              <a:spLocks noChangeArrowheads="1"/>
            </p:cNvSpPr>
            <p:nvPr/>
          </p:nvSpPr>
          <p:spPr bwMode="auto">
            <a:xfrm>
              <a:off x="6127579" y="2702931"/>
              <a:ext cx="1146918" cy="28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Char char="Ø"/>
              </a:pPr>
              <a:r>
                <a:rPr lang="zh-CN" altLang="en-US" sz="1600" b="1" i="1" dirty="0" smtClean="0">
                  <a:solidFill>
                    <a:srgbClr val="000000"/>
                  </a:solidFill>
                  <a:latin typeface="华文细黑" panose="02010600040101010101" pitchFamily="2" charset="-122"/>
                  <a:ea typeface="华文细黑" panose="02010600040101010101" pitchFamily="2" charset="-122"/>
                </a:rPr>
                <a:t> 服务对象</a:t>
              </a:r>
              <a:endParaRPr lang="en-US" altLang="zh-CN" sz="1600" b="1" dirty="0">
                <a:solidFill>
                  <a:srgbClr val="000000"/>
                </a:solidFill>
                <a:latin typeface="华文细黑" panose="02010600040101010101" pitchFamily="2" charset="-122"/>
                <a:ea typeface="华文细黑" panose="02010600040101010101" pitchFamily="2" charset="-122"/>
              </a:endParaRPr>
            </a:p>
          </p:txBody>
        </p:sp>
        <p:sp>
          <p:nvSpPr>
            <p:cNvPr id="6" name="TextBox 185"/>
            <p:cNvSpPr txBox="1">
              <a:spLocks noChangeArrowheads="1"/>
            </p:cNvSpPr>
            <p:nvPr/>
          </p:nvSpPr>
          <p:spPr bwMode="auto">
            <a:xfrm>
              <a:off x="6402642" y="2934478"/>
              <a:ext cx="4586245" cy="28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anose="020B0604020202020204" pitchFamily="34" charset="0"/>
                  <a:ea typeface="宋体" panose="02010600030101010101" pitchFamily="2" charset="-122"/>
                </a:defRPr>
              </a:lvl1pPr>
              <a:lvl2pPr marL="742950" indent="-285750" eaLnBrk="0" hangingPunct="0">
                <a:defRPr sz="2400">
                  <a:solidFill>
                    <a:srgbClr val="000000"/>
                  </a:solidFill>
                  <a:latin typeface="Arial" panose="020B0604020202020204" pitchFamily="34" charset="0"/>
                  <a:ea typeface="宋体" panose="02010600030101010101" pitchFamily="2" charset="-122"/>
                </a:defRPr>
              </a:lvl2pPr>
              <a:lvl3pPr marL="1143000" indent="-228600" eaLnBrk="0" hangingPunct="0">
                <a:defRPr sz="2400">
                  <a:solidFill>
                    <a:srgbClr val="000000"/>
                  </a:solidFill>
                  <a:latin typeface="Arial" panose="020B0604020202020204" pitchFamily="34" charset="0"/>
                  <a:ea typeface="宋体" panose="02010600030101010101" pitchFamily="2" charset="-122"/>
                </a:defRPr>
              </a:lvl3pPr>
              <a:lvl4pPr marL="1600200" indent="-228600" eaLnBrk="0" hangingPunct="0">
                <a:defRPr sz="2400">
                  <a:solidFill>
                    <a:srgbClr val="000000"/>
                  </a:solidFill>
                  <a:latin typeface="Arial" panose="020B0604020202020204" pitchFamily="34" charset="0"/>
                  <a:ea typeface="宋体" panose="02010600030101010101" pitchFamily="2" charset="-122"/>
                </a:defRPr>
              </a:lvl4pPr>
              <a:lvl5pPr marL="2057400" indent="-228600" eaLnBrk="0" hangingPunct="0">
                <a:defRPr sz="2400">
                  <a:solidFill>
                    <a:srgbClr val="000000"/>
                  </a:solidFill>
                  <a:latin typeface="Arial" panose="020B0604020202020204" pitchFamily="34" charset="0"/>
                  <a:ea typeface="宋体" panose="02010600030101010101" pitchFamily="2" charset="-122"/>
                </a:defRPr>
              </a:lvl5pPr>
              <a:lvl6pPr marL="2514600" indent="-228600" defTabSz="607695" eaLnBrk="0" fontAlgn="base" hangingPunct="0">
                <a:spcBef>
                  <a:spcPct val="0"/>
                </a:spcBef>
                <a:spcAft>
                  <a:spcPct val="0"/>
                </a:spcAft>
                <a:defRPr sz="2400">
                  <a:solidFill>
                    <a:srgbClr val="000000"/>
                  </a:solidFill>
                  <a:latin typeface="Arial" panose="020B0604020202020204" pitchFamily="34" charset="0"/>
                  <a:ea typeface="宋体" panose="02010600030101010101" pitchFamily="2" charset="-122"/>
                </a:defRPr>
              </a:lvl6pPr>
              <a:lvl7pPr marL="2971800" indent="-228600" defTabSz="607695" eaLnBrk="0" fontAlgn="base" hangingPunct="0">
                <a:spcBef>
                  <a:spcPct val="0"/>
                </a:spcBef>
                <a:spcAft>
                  <a:spcPct val="0"/>
                </a:spcAft>
                <a:defRPr sz="2400">
                  <a:solidFill>
                    <a:srgbClr val="000000"/>
                  </a:solidFill>
                  <a:latin typeface="Arial" panose="020B0604020202020204" pitchFamily="34" charset="0"/>
                  <a:ea typeface="宋体" panose="02010600030101010101" pitchFamily="2" charset="-122"/>
                </a:defRPr>
              </a:lvl7pPr>
              <a:lvl8pPr marL="3429000" indent="-228600" defTabSz="607695" eaLnBrk="0" fontAlgn="base" hangingPunct="0">
                <a:spcBef>
                  <a:spcPct val="0"/>
                </a:spcBef>
                <a:spcAft>
                  <a:spcPct val="0"/>
                </a:spcAft>
                <a:defRPr sz="2400">
                  <a:solidFill>
                    <a:srgbClr val="000000"/>
                  </a:solidFill>
                  <a:latin typeface="Arial" panose="020B0604020202020204" pitchFamily="34" charset="0"/>
                  <a:ea typeface="宋体" panose="02010600030101010101" pitchFamily="2" charset="-122"/>
                </a:defRPr>
              </a:lvl8pPr>
              <a:lvl9pPr marL="3886200" indent="-228600" defTabSz="607695" eaLnBrk="0" fontAlgn="base" hangingPunct="0">
                <a:spcBef>
                  <a:spcPct val="0"/>
                </a:spcBef>
                <a:spcAft>
                  <a:spcPct val="0"/>
                </a:spcAft>
                <a:defRPr sz="2400">
                  <a:solidFill>
                    <a:srgbClr val="000000"/>
                  </a:solidFill>
                  <a:latin typeface="Arial" panose="020B0604020202020204" pitchFamily="34" charset="0"/>
                  <a:ea typeface="宋体" panose="02010600030101010101" pitchFamily="2" charset="-122"/>
                </a:defRPr>
              </a:lvl9pPr>
            </a:lstStyle>
            <a:p>
              <a:r>
                <a:rPr lang="zh-CN" altLang="zh-CN" sz="1600" dirty="0"/>
                <a:t>在中行有开立结算账户的小微企业</a:t>
              </a:r>
              <a:endParaRPr lang="zh-CN" altLang="zh-CN" sz="1600" dirty="0"/>
            </a:p>
          </p:txBody>
        </p:sp>
      </p:grpSp>
      <p:sp>
        <p:nvSpPr>
          <p:cNvPr id="7" name="矩形 6"/>
          <p:cNvSpPr/>
          <p:nvPr/>
        </p:nvSpPr>
        <p:spPr>
          <a:xfrm>
            <a:off x="258445" y="823595"/>
            <a:ext cx="8742680" cy="581660"/>
          </a:xfrm>
          <a:prstGeom prst="rect">
            <a:avLst/>
          </a:prstGeom>
        </p:spPr>
        <p:txBody>
          <a:bodyPr wrap="square">
            <a:spAutoFit/>
          </a:bodyPr>
          <a:lstStyle/>
          <a:p>
            <a:pPr>
              <a:lnSpc>
                <a:spcPct val="100000"/>
              </a:lnSpc>
            </a:pPr>
            <a:r>
              <a:rPr lang="en-US" altLang="zh-CN" sz="1600" b="1" dirty="0"/>
              <a:t>“</a:t>
            </a:r>
            <a:r>
              <a:rPr lang="zh-CN" altLang="en-US" sz="1600" b="1" dirty="0"/>
              <a:t>中银结算通宝</a:t>
            </a:r>
            <a:r>
              <a:rPr lang="en-US" altLang="zh-CN" sz="1600" b="1" dirty="0"/>
              <a:t>”</a:t>
            </a:r>
            <a:r>
              <a:rPr lang="zh-CN" altLang="en-US" sz="1600" dirty="0"/>
              <a:t>是中国银行为小微企业发放的以企业在中行结算量为额度主要测算依据的信用贷款产品</a:t>
            </a:r>
            <a:endParaRPr lang="zh-CN" altLang="en-US" sz="1600" dirty="0"/>
          </a:p>
        </p:txBody>
      </p:sp>
      <p:sp>
        <p:nvSpPr>
          <p:cNvPr id="11" name="矩形 33"/>
          <p:cNvSpPr>
            <a:spLocks noChangeArrowheads="1"/>
          </p:cNvSpPr>
          <p:nvPr/>
        </p:nvSpPr>
        <p:spPr bwMode="auto">
          <a:xfrm>
            <a:off x="737588" y="2162059"/>
            <a:ext cx="1211580" cy="33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Wingdings" panose="05000000000000000000" pitchFamily="2" charset="2"/>
              <a:buChar char="Ø"/>
            </a:pPr>
            <a:r>
              <a:rPr lang="zh-CN" altLang="en-US" sz="1600" b="1" i="1" dirty="0">
                <a:solidFill>
                  <a:srgbClr val="000000"/>
                </a:solidFill>
                <a:latin typeface="华文细黑" panose="02010600040101010101" pitchFamily="2" charset="-122"/>
                <a:ea typeface="华文细黑" panose="02010600040101010101" pitchFamily="2" charset="-122"/>
              </a:rPr>
              <a:t> 产品优势</a:t>
            </a:r>
            <a:endParaRPr lang="en-US" altLang="zh-CN" sz="1600" b="1" dirty="0">
              <a:solidFill>
                <a:srgbClr val="000000"/>
              </a:solidFill>
              <a:latin typeface="华文细黑" panose="02010600040101010101" pitchFamily="2" charset="-122"/>
              <a:ea typeface="华文细黑" panose="02010600040101010101" pitchFamily="2" charset="-122"/>
            </a:endParaRPr>
          </a:p>
        </p:txBody>
      </p:sp>
      <p:sp>
        <p:nvSpPr>
          <p:cNvPr id="12" name="矩形 11"/>
          <p:cNvSpPr/>
          <p:nvPr/>
        </p:nvSpPr>
        <p:spPr>
          <a:xfrm>
            <a:off x="914400" y="2497455"/>
            <a:ext cx="7431405" cy="825500"/>
          </a:xfrm>
          <a:prstGeom prst="rect">
            <a:avLst/>
          </a:prstGeom>
        </p:spPr>
        <p:txBody>
          <a:bodyPr wrap="square">
            <a:spAutoFit/>
          </a:bodyPr>
          <a:lstStyle/>
          <a:p>
            <a:r>
              <a:rPr lang="en-US" altLang="zh-CN" sz="1600" dirty="0"/>
              <a:t>1</a:t>
            </a:r>
            <a:r>
              <a:rPr lang="zh-CN" altLang="en-US" sz="1600" dirty="0"/>
              <a:t>、额度最高</a:t>
            </a:r>
            <a:r>
              <a:rPr lang="en-US" altLang="zh-CN" sz="1600" dirty="0"/>
              <a:t>200</a:t>
            </a:r>
            <a:r>
              <a:rPr lang="zh-CN" altLang="en-US" sz="1600" dirty="0"/>
              <a:t>万元 ； </a:t>
            </a:r>
            <a:endParaRPr lang="zh-CN" altLang="en-US" sz="1600" dirty="0"/>
          </a:p>
          <a:p>
            <a:r>
              <a:rPr lang="en-US" altLang="zh-CN" sz="1600" dirty="0"/>
              <a:t>2</a:t>
            </a:r>
            <a:r>
              <a:rPr lang="zh-CN" altLang="en-US" sz="1600" dirty="0"/>
              <a:t>、免抵押、纯信用；</a:t>
            </a:r>
            <a:endParaRPr lang="zh-CN" altLang="en-US" sz="1600" dirty="0"/>
          </a:p>
          <a:p>
            <a:r>
              <a:rPr lang="en-US" altLang="zh-CN" sz="1600" dirty="0">
                <a:effectLst/>
              </a:rPr>
              <a:t>3</a:t>
            </a:r>
            <a:r>
              <a:rPr lang="zh-CN" altLang="en-US" sz="1600" dirty="0">
                <a:effectLst/>
              </a:rPr>
              <a:t>、优惠利率，网银用款，随借随还。</a:t>
            </a:r>
            <a:endParaRPr lang="zh-CN" altLang="en-US" sz="1600" dirty="0">
              <a:effectLst/>
            </a:endParaRPr>
          </a:p>
        </p:txBody>
      </p:sp>
      <p:sp>
        <p:nvSpPr>
          <p:cNvPr id="14" name="文本框 13"/>
          <p:cNvSpPr txBox="1"/>
          <p:nvPr/>
        </p:nvSpPr>
        <p:spPr>
          <a:xfrm>
            <a:off x="6254115" y="267335"/>
            <a:ext cx="2091690" cy="472440"/>
          </a:xfrm>
          <a:prstGeom prst="rect">
            <a:avLst/>
          </a:prstGeom>
          <a:noFill/>
        </p:spPr>
        <p:txBody>
          <a:bodyPr wrap="none" rtlCol="0" anchor="t">
            <a:spAutoFit/>
            <a:scene3d>
              <a:camera prst="orthographicFront"/>
              <a:lightRig rig="threePt" dir="t"/>
            </a:scene3d>
          </a:bodyPr>
          <a:p>
            <a:r>
              <a:rPr lang="zh-CN" altLang="en-US" sz="2500" b="1">
                <a:ln w="6600">
                  <a:solidFill>
                    <a:schemeClr val="accent2"/>
                  </a:solidFill>
                  <a:prstDash val="solid"/>
                </a:ln>
                <a:solidFill>
                  <a:srgbClr val="982710"/>
                </a:solidFill>
                <a:effectLst>
                  <a:outerShdw dist="38100" dir="2700000" algn="tl" rotWithShape="0">
                    <a:schemeClr val="accent2"/>
                  </a:outerShdw>
                </a:effectLst>
                <a:latin typeface="华文楷体" panose="02010600040101010101" charset="-122"/>
                <a:ea typeface="华文楷体" panose="02010600040101010101" charset="-122"/>
              </a:rPr>
              <a:t>中银结算通宝</a:t>
            </a:r>
            <a:endParaRPr lang="en-US" altLang="zh-CN" sz="2500" b="1">
              <a:ln w="6600">
                <a:solidFill>
                  <a:schemeClr val="accent2"/>
                </a:solidFill>
                <a:prstDash val="solid"/>
              </a:ln>
              <a:solidFill>
                <a:srgbClr val="982710"/>
              </a:solidFill>
              <a:effectLst>
                <a:outerShdw dist="38100" dir="2700000" algn="tl" rotWithShape="0">
                  <a:schemeClr val="accent2"/>
                </a:outerShdw>
              </a:effectLst>
              <a:latin typeface="华文楷体" panose="02010600040101010101" charset="-122"/>
              <a:ea typeface="华文楷体" panose="02010600040101010101" charset="-122"/>
            </a:endParaRPr>
          </a:p>
        </p:txBody>
      </p:sp>
      <p:sp>
        <p:nvSpPr>
          <p:cNvPr id="2" name="矩形 33"/>
          <p:cNvSpPr>
            <a:spLocks noChangeArrowheads="1"/>
          </p:cNvSpPr>
          <p:nvPr/>
        </p:nvSpPr>
        <p:spPr bwMode="auto">
          <a:xfrm>
            <a:off x="837283" y="3500004"/>
            <a:ext cx="1211580" cy="33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pPr>
              <a:buFont typeface="Wingdings" panose="05000000000000000000" pitchFamily="2" charset="2"/>
              <a:buChar char="Ø"/>
            </a:pPr>
            <a:r>
              <a:rPr lang="zh-CN" altLang="en-US" sz="1600" b="1" i="1" dirty="0">
                <a:solidFill>
                  <a:srgbClr val="000000"/>
                </a:solidFill>
                <a:latin typeface="华文细黑" panose="02010600040101010101" pitchFamily="2" charset="-122"/>
                <a:ea typeface="华文细黑" panose="02010600040101010101" pitchFamily="2" charset="-122"/>
              </a:rPr>
              <a:t> 申请流程</a:t>
            </a:r>
            <a:endParaRPr lang="en-US" altLang="zh-CN" sz="1600" b="1" dirty="0">
              <a:solidFill>
                <a:srgbClr val="000000"/>
              </a:solidFill>
              <a:latin typeface="华文细黑" panose="02010600040101010101" pitchFamily="2" charset="-122"/>
              <a:ea typeface="华文细黑" panose="02010600040101010101" pitchFamily="2" charset="-122"/>
            </a:endParaRPr>
          </a:p>
        </p:txBody>
      </p:sp>
      <p:sp>
        <p:nvSpPr>
          <p:cNvPr id="8" name="文本框 7"/>
          <p:cNvSpPr txBox="1"/>
          <p:nvPr/>
        </p:nvSpPr>
        <p:spPr>
          <a:xfrm>
            <a:off x="1247140" y="3835400"/>
            <a:ext cx="3954780" cy="335280"/>
          </a:xfrm>
          <a:prstGeom prst="rect">
            <a:avLst/>
          </a:prstGeom>
          <a:noFill/>
        </p:spPr>
        <p:txBody>
          <a:bodyPr wrap="square" rtlCol="0">
            <a:spAutoFit/>
          </a:bodyPr>
          <a:p>
            <a:r>
              <a:rPr lang="zh-CN" altLang="en-US" sz="1600"/>
              <a:t>扫描右侧二维码，并联系在场客户经理</a:t>
            </a:r>
            <a:endParaRPr lang="zh-CN" altLang="en-US" sz="1600"/>
          </a:p>
        </p:txBody>
      </p:sp>
      <p:pic>
        <p:nvPicPr>
          <p:cNvPr id="9" name="图片 8" descr="0820_1"/>
          <p:cNvPicPr>
            <a:picLocks noChangeAspect="1"/>
          </p:cNvPicPr>
          <p:nvPr/>
        </p:nvPicPr>
        <p:blipFill>
          <a:blip r:embed="rId2"/>
          <a:stretch>
            <a:fillRect/>
          </a:stretch>
        </p:blipFill>
        <p:spPr>
          <a:xfrm>
            <a:off x="5867400" y="2162175"/>
            <a:ext cx="2350135" cy="2218690"/>
          </a:xfrm>
          <a:prstGeom prst="rect">
            <a:avLst/>
          </a:prstGeom>
        </p:spPr>
      </p:pic>
    </p:spTree>
  </p:cSld>
  <p:clrMapOvr>
    <a:masterClrMapping/>
  </p:clrMapOvr>
  <p:transition spd="slow" advTm="30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bb2f31cf7f830ecb0d33a4669792b077-sz_197964"/>
          <p:cNvPicPr>
            <a:picLocks noChangeAspect="1"/>
          </p:cNvPicPr>
          <p:nvPr/>
        </p:nvPicPr>
        <p:blipFill>
          <a:blip r:embed="rId1"/>
          <a:stretch>
            <a:fillRect/>
          </a:stretch>
        </p:blipFill>
        <p:spPr>
          <a:xfrm>
            <a:off x="332740" y="267335"/>
            <a:ext cx="2808000" cy="482708"/>
          </a:xfrm>
          <a:prstGeom prst="rect">
            <a:avLst/>
          </a:prstGeom>
        </p:spPr>
      </p:pic>
      <p:sp>
        <p:nvSpPr>
          <p:cNvPr id="7" name="矩形 6"/>
          <p:cNvSpPr/>
          <p:nvPr/>
        </p:nvSpPr>
        <p:spPr>
          <a:xfrm>
            <a:off x="258445" y="823595"/>
            <a:ext cx="8742680" cy="337820"/>
          </a:xfrm>
          <a:prstGeom prst="rect">
            <a:avLst/>
          </a:prstGeom>
        </p:spPr>
        <p:txBody>
          <a:bodyPr wrap="square">
            <a:spAutoFit/>
          </a:bodyPr>
          <a:lstStyle/>
          <a:p>
            <a:pPr>
              <a:lnSpc>
                <a:spcPct val="100000"/>
              </a:lnSpc>
            </a:pPr>
            <a:r>
              <a:rPr lang="en-US" altLang="zh-CN" sz="1600" b="1" dirty="0"/>
              <a:t>“</a:t>
            </a:r>
            <a:r>
              <a:rPr lang="zh-CN" altLang="en-US" sz="1600" b="1" dirty="0"/>
              <a:t>中银快易贷</a:t>
            </a:r>
            <a:r>
              <a:rPr lang="en-US" altLang="zh-CN" sz="1600" b="1" dirty="0"/>
              <a:t>”</a:t>
            </a:r>
            <a:r>
              <a:rPr lang="zh-CN" altLang="en-US" sz="1600" dirty="0"/>
              <a:t>是中国银行为小微企业发放的以房产抵押物评估值为额度主要测算依据的产品。</a:t>
            </a:r>
            <a:endParaRPr lang="zh-CN" altLang="en-US" sz="1600" dirty="0"/>
          </a:p>
        </p:txBody>
      </p:sp>
      <p:sp>
        <p:nvSpPr>
          <p:cNvPr id="12" name="矩形 11"/>
          <p:cNvSpPr/>
          <p:nvPr/>
        </p:nvSpPr>
        <p:spPr>
          <a:xfrm>
            <a:off x="534670" y="1525270"/>
            <a:ext cx="5888990" cy="1920240"/>
          </a:xfrm>
          <a:prstGeom prst="rect">
            <a:avLst/>
          </a:prstGeom>
        </p:spPr>
        <p:txBody>
          <a:bodyPr wrap="square">
            <a:spAutoFit/>
          </a:bodyPr>
          <a:lstStyle/>
          <a:p>
            <a:pPr fontAlgn="auto">
              <a:lnSpc>
                <a:spcPct val="150000"/>
              </a:lnSpc>
            </a:pPr>
            <a:r>
              <a:rPr lang="en-US" altLang="zh-CN" sz="1600" dirty="0"/>
              <a:t>1</a:t>
            </a:r>
            <a:r>
              <a:rPr lang="zh-CN" altLang="en-US" sz="1600" dirty="0"/>
              <a:t>、按抵押物评估值核定额度，最高</a:t>
            </a:r>
            <a:r>
              <a:rPr lang="en-US" altLang="zh-CN" sz="1600" dirty="0"/>
              <a:t>1000</a:t>
            </a:r>
            <a:r>
              <a:rPr lang="zh-CN" altLang="en-US" sz="1600" dirty="0"/>
              <a:t>万元；</a:t>
            </a:r>
            <a:endParaRPr lang="zh-CN" altLang="en-US" sz="1600" dirty="0"/>
          </a:p>
          <a:p>
            <a:pPr fontAlgn="auto">
              <a:lnSpc>
                <a:spcPct val="150000"/>
              </a:lnSpc>
            </a:pPr>
            <a:r>
              <a:rPr lang="en-US" altLang="zh-CN" sz="1600" dirty="0"/>
              <a:t>2</a:t>
            </a:r>
            <a:r>
              <a:rPr lang="zh-CN" altLang="en-US" sz="1600" dirty="0"/>
              <a:t>、</a:t>
            </a:r>
            <a:r>
              <a:rPr sz="1600" dirty="0"/>
              <a:t>点选“中银快易贷”申请选项，并按照页面提示填妥相关信息，即可完成抵押物价值线上评估及业务申请。我行将以短信方式向申请人反馈申请结果</a:t>
            </a:r>
            <a:r>
              <a:rPr lang="zh-CN" sz="1600" dirty="0"/>
              <a:t>；</a:t>
            </a:r>
            <a:endParaRPr lang="zh-CN" sz="1600" dirty="0"/>
          </a:p>
          <a:p>
            <a:pPr fontAlgn="auto">
              <a:lnSpc>
                <a:spcPct val="150000"/>
              </a:lnSpc>
            </a:pPr>
            <a:r>
              <a:rPr lang="en-US" sz="1600" dirty="0">
                <a:effectLst/>
              </a:rPr>
              <a:t>3</a:t>
            </a:r>
            <a:r>
              <a:rPr lang="zh-CN" altLang="en-US" sz="1600" dirty="0">
                <a:effectLst/>
              </a:rPr>
              <a:t>、普惠金融优惠利率</a:t>
            </a:r>
            <a:endParaRPr lang="zh-CN" altLang="en-US" sz="1600" dirty="0">
              <a:effectLst/>
            </a:endParaRPr>
          </a:p>
        </p:txBody>
      </p:sp>
      <p:sp>
        <p:nvSpPr>
          <p:cNvPr id="14" name="文本框 13"/>
          <p:cNvSpPr txBox="1"/>
          <p:nvPr/>
        </p:nvSpPr>
        <p:spPr>
          <a:xfrm>
            <a:off x="6351905" y="205740"/>
            <a:ext cx="1773555" cy="472440"/>
          </a:xfrm>
          <a:prstGeom prst="rect">
            <a:avLst/>
          </a:prstGeom>
          <a:noFill/>
        </p:spPr>
        <p:txBody>
          <a:bodyPr wrap="none" rtlCol="0" anchor="t">
            <a:spAutoFit/>
            <a:scene3d>
              <a:camera prst="orthographicFront"/>
              <a:lightRig rig="threePt" dir="t"/>
            </a:scene3d>
          </a:bodyPr>
          <a:p>
            <a:r>
              <a:rPr lang="zh-CN" altLang="en-US" sz="2500" b="1">
                <a:ln w="6600">
                  <a:solidFill>
                    <a:schemeClr val="accent2"/>
                  </a:solidFill>
                  <a:prstDash val="solid"/>
                </a:ln>
                <a:solidFill>
                  <a:srgbClr val="982710"/>
                </a:solidFill>
                <a:effectLst>
                  <a:outerShdw dist="38100" dir="2700000" algn="tl" rotWithShape="0">
                    <a:schemeClr val="accent2"/>
                  </a:outerShdw>
                </a:effectLst>
                <a:latin typeface="华文楷体" panose="02010600040101010101" charset="-122"/>
                <a:ea typeface="华文楷体" panose="02010600040101010101" charset="-122"/>
              </a:rPr>
              <a:t>中银快易贷</a:t>
            </a:r>
            <a:endParaRPr lang="zh-CN" altLang="en-US" sz="2500" b="1">
              <a:ln w="6600">
                <a:solidFill>
                  <a:schemeClr val="accent2"/>
                </a:solidFill>
                <a:prstDash val="solid"/>
              </a:ln>
              <a:solidFill>
                <a:srgbClr val="982710"/>
              </a:solidFill>
              <a:effectLst>
                <a:outerShdw dist="38100" dir="2700000" algn="tl" rotWithShape="0">
                  <a:schemeClr val="accent2"/>
                </a:outerShdw>
              </a:effectLst>
              <a:latin typeface="华文楷体" panose="02010600040101010101" charset="-122"/>
              <a:ea typeface="华文楷体" panose="02010600040101010101" charset="-122"/>
            </a:endParaRPr>
          </a:p>
        </p:txBody>
      </p:sp>
      <p:sp>
        <p:nvSpPr>
          <p:cNvPr id="8" name="文本框 7"/>
          <p:cNvSpPr txBox="1"/>
          <p:nvPr/>
        </p:nvSpPr>
        <p:spPr>
          <a:xfrm>
            <a:off x="650240" y="3846830"/>
            <a:ext cx="3954780" cy="335280"/>
          </a:xfrm>
          <a:prstGeom prst="rect">
            <a:avLst/>
          </a:prstGeom>
          <a:noFill/>
        </p:spPr>
        <p:txBody>
          <a:bodyPr wrap="square" rtlCol="0">
            <a:spAutoFit/>
          </a:bodyPr>
          <a:p>
            <a:r>
              <a:rPr lang="zh-CN" altLang="en-US" sz="1600"/>
              <a:t>扫描右侧二维码，并联系在场客户经理</a:t>
            </a:r>
            <a:endParaRPr lang="zh-CN" altLang="en-US" sz="1600"/>
          </a:p>
        </p:txBody>
      </p:sp>
      <p:pic>
        <p:nvPicPr>
          <p:cNvPr id="9" name="图片 8" descr="0820_1"/>
          <p:cNvPicPr>
            <a:picLocks noChangeAspect="1"/>
          </p:cNvPicPr>
          <p:nvPr/>
        </p:nvPicPr>
        <p:blipFill>
          <a:blip r:embed="rId2"/>
          <a:stretch>
            <a:fillRect/>
          </a:stretch>
        </p:blipFill>
        <p:spPr>
          <a:xfrm>
            <a:off x="5867400" y="2821305"/>
            <a:ext cx="2350135" cy="2218690"/>
          </a:xfrm>
          <a:prstGeom prst="rect">
            <a:avLst/>
          </a:prstGeom>
        </p:spPr>
      </p:pic>
    </p:spTree>
  </p:cSld>
  <p:clrMapOvr>
    <a:masterClrMapping/>
  </p:clrMapOvr>
  <p:transition spd="slow" advTm="30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bb2f31cf7f830ecb0d33a4669792b077-sz_197964"/>
          <p:cNvPicPr>
            <a:picLocks noChangeAspect="1"/>
          </p:cNvPicPr>
          <p:nvPr/>
        </p:nvPicPr>
        <p:blipFill>
          <a:blip r:embed="rId1"/>
          <a:stretch>
            <a:fillRect/>
          </a:stretch>
        </p:blipFill>
        <p:spPr>
          <a:xfrm>
            <a:off x="332740" y="267335"/>
            <a:ext cx="2808000" cy="482708"/>
          </a:xfrm>
          <a:prstGeom prst="rect">
            <a:avLst/>
          </a:prstGeom>
        </p:spPr>
      </p:pic>
      <p:grpSp>
        <p:nvGrpSpPr>
          <p:cNvPr id="4" name="组合 32"/>
          <p:cNvGrpSpPr/>
          <p:nvPr/>
        </p:nvGrpSpPr>
        <p:grpSpPr bwMode="auto">
          <a:xfrm>
            <a:off x="737870" y="1329055"/>
            <a:ext cx="8023860" cy="856058"/>
            <a:chOff x="6127579" y="2702931"/>
            <a:chExt cx="4861308" cy="715749"/>
          </a:xfrm>
        </p:grpSpPr>
        <p:sp>
          <p:nvSpPr>
            <p:cNvPr id="5" name="矩形 33"/>
            <p:cNvSpPr>
              <a:spLocks noChangeArrowheads="1"/>
            </p:cNvSpPr>
            <p:nvPr/>
          </p:nvSpPr>
          <p:spPr bwMode="auto">
            <a:xfrm>
              <a:off x="6127579" y="2702931"/>
              <a:ext cx="1146918" cy="28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Char char="Ø"/>
              </a:pPr>
              <a:r>
                <a:rPr lang="zh-CN" altLang="en-US" sz="1600" b="1" i="1" dirty="0" smtClean="0">
                  <a:solidFill>
                    <a:srgbClr val="000000"/>
                  </a:solidFill>
                  <a:latin typeface="华文细黑" panose="02010600040101010101" pitchFamily="2" charset="-122"/>
                  <a:ea typeface="华文细黑" panose="02010600040101010101" pitchFamily="2" charset="-122"/>
                </a:rPr>
                <a:t> 贷款额度及用途</a:t>
              </a:r>
              <a:endParaRPr lang="en-US" altLang="zh-CN" sz="1600" b="1" dirty="0">
                <a:solidFill>
                  <a:srgbClr val="000000"/>
                </a:solidFill>
                <a:latin typeface="华文细黑" panose="02010600040101010101" pitchFamily="2" charset="-122"/>
                <a:ea typeface="华文细黑" panose="02010600040101010101" pitchFamily="2" charset="-122"/>
              </a:endParaRPr>
            </a:p>
          </p:txBody>
        </p:sp>
        <p:sp>
          <p:nvSpPr>
            <p:cNvPr id="6" name="TextBox 185"/>
            <p:cNvSpPr txBox="1">
              <a:spLocks noChangeArrowheads="1"/>
            </p:cNvSpPr>
            <p:nvPr/>
          </p:nvSpPr>
          <p:spPr bwMode="auto">
            <a:xfrm>
              <a:off x="6402642" y="2934478"/>
              <a:ext cx="4586245" cy="48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panose="020B0604020202020204" pitchFamily="34" charset="0"/>
                  <a:ea typeface="宋体" panose="02010600030101010101" pitchFamily="2" charset="-122"/>
                </a:defRPr>
              </a:lvl1pPr>
              <a:lvl2pPr marL="742950" indent="-285750" eaLnBrk="0" hangingPunct="0">
                <a:defRPr sz="2400">
                  <a:solidFill>
                    <a:srgbClr val="000000"/>
                  </a:solidFill>
                  <a:latin typeface="Arial" panose="020B0604020202020204" pitchFamily="34" charset="0"/>
                  <a:ea typeface="宋体" panose="02010600030101010101" pitchFamily="2" charset="-122"/>
                </a:defRPr>
              </a:lvl2pPr>
              <a:lvl3pPr marL="1143000" indent="-228600" eaLnBrk="0" hangingPunct="0">
                <a:defRPr sz="2400">
                  <a:solidFill>
                    <a:srgbClr val="000000"/>
                  </a:solidFill>
                  <a:latin typeface="Arial" panose="020B0604020202020204" pitchFamily="34" charset="0"/>
                  <a:ea typeface="宋体" panose="02010600030101010101" pitchFamily="2" charset="-122"/>
                </a:defRPr>
              </a:lvl3pPr>
              <a:lvl4pPr marL="1600200" indent="-228600" eaLnBrk="0" hangingPunct="0">
                <a:defRPr sz="2400">
                  <a:solidFill>
                    <a:srgbClr val="000000"/>
                  </a:solidFill>
                  <a:latin typeface="Arial" panose="020B0604020202020204" pitchFamily="34" charset="0"/>
                  <a:ea typeface="宋体" panose="02010600030101010101" pitchFamily="2" charset="-122"/>
                </a:defRPr>
              </a:lvl4pPr>
              <a:lvl5pPr marL="2057400" indent="-228600" eaLnBrk="0" hangingPunct="0">
                <a:defRPr sz="2400">
                  <a:solidFill>
                    <a:srgbClr val="000000"/>
                  </a:solidFill>
                  <a:latin typeface="Arial" panose="020B0604020202020204" pitchFamily="34" charset="0"/>
                  <a:ea typeface="宋体" panose="02010600030101010101" pitchFamily="2" charset="-122"/>
                </a:defRPr>
              </a:lvl5pPr>
              <a:lvl6pPr marL="2514600" indent="-228600" defTabSz="607695" eaLnBrk="0" fontAlgn="base" hangingPunct="0">
                <a:spcBef>
                  <a:spcPct val="0"/>
                </a:spcBef>
                <a:spcAft>
                  <a:spcPct val="0"/>
                </a:spcAft>
                <a:defRPr sz="2400">
                  <a:solidFill>
                    <a:srgbClr val="000000"/>
                  </a:solidFill>
                  <a:latin typeface="Arial" panose="020B0604020202020204" pitchFamily="34" charset="0"/>
                  <a:ea typeface="宋体" panose="02010600030101010101" pitchFamily="2" charset="-122"/>
                </a:defRPr>
              </a:lvl6pPr>
              <a:lvl7pPr marL="2971800" indent="-228600" defTabSz="607695" eaLnBrk="0" fontAlgn="base" hangingPunct="0">
                <a:spcBef>
                  <a:spcPct val="0"/>
                </a:spcBef>
                <a:spcAft>
                  <a:spcPct val="0"/>
                </a:spcAft>
                <a:defRPr sz="2400">
                  <a:solidFill>
                    <a:srgbClr val="000000"/>
                  </a:solidFill>
                  <a:latin typeface="Arial" panose="020B0604020202020204" pitchFamily="34" charset="0"/>
                  <a:ea typeface="宋体" panose="02010600030101010101" pitchFamily="2" charset="-122"/>
                </a:defRPr>
              </a:lvl7pPr>
              <a:lvl8pPr marL="3429000" indent="-228600" defTabSz="607695" eaLnBrk="0" fontAlgn="base" hangingPunct="0">
                <a:spcBef>
                  <a:spcPct val="0"/>
                </a:spcBef>
                <a:spcAft>
                  <a:spcPct val="0"/>
                </a:spcAft>
                <a:defRPr sz="2400">
                  <a:solidFill>
                    <a:srgbClr val="000000"/>
                  </a:solidFill>
                  <a:latin typeface="Arial" panose="020B0604020202020204" pitchFamily="34" charset="0"/>
                  <a:ea typeface="宋体" panose="02010600030101010101" pitchFamily="2" charset="-122"/>
                </a:defRPr>
              </a:lvl8pPr>
              <a:lvl9pPr marL="3886200" indent="-228600" defTabSz="607695" eaLnBrk="0" fontAlgn="base" hangingPunct="0">
                <a:spcBef>
                  <a:spcPct val="0"/>
                </a:spcBef>
                <a:spcAft>
                  <a:spcPct val="0"/>
                </a:spcAft>
                <a:defRPr sz="2400">
                  <a:solidFill>
                    <a:srgbClr val="000000"/>
                  </a:solidFill>
                  <a:latin typeface="Arial" panose="020B0604020202020204" pitchFamily="34" charset="0"/>
                  <a:ea typeface="宋体" panose="02010600030101010101" pitchFamily="2" charset="-122"/>
                </a:defRPr>
              </a:lvl9pPr>
            </a:lstStyle>
            <a:p>
              <a:r>
                <a:rPr lang="zh-CN" altLang="zh-CN" sz="1600" dirty="0"/>
                <a:t>为企业核定最高</a:t>
              </a:r>
              <a:r>
                <a:rPr lang="en-US" altLang="zh-CN" sz="1600" dirty="0"/>
                <a:t>2000</a:t>
              </a:r>
              <a:r>
                <a:rPr lang="zh-CN" altLang="zh-CN" sz="1600" dirty="0"/>
                <a:t>万元的授信额度，可用于流动资金周转，包括采购原材料、给付租金、支付工资及研发费用等。</a:t>
              </a:r>
              <a:endParaRPr lang="zh-CN" altLang="zh-CN" sz="1600" dirty="0"/>
            </a:p>
          </p:txBody>
        </p:sp>
      </p:grpSp>
      <p:sp>
        <p:nvSpPr>
          <p:cNvPr id="7" name="矩形 6"/>
          <p:cNvSpPr/>
          <p:nvPr/>
        </p:nvSpPr>
        <p:spPr>
          <a:xfrm>
            <a:off x="506238" y="823844"/>
            <a:ext cx="7727910" cy="579120"/>
          </a:xfrm>
          <a:prstGeom prst="rect">
            <a:avLst/>
          </a:prstGeom>
        </p:spPr>
        <p:txBody>
          <a:bodyPr wrap="square">
            <a:spAutoFit/>
          </a:bodyPr>
          <a:lstStyle/>
          <a:p>
            <a:pPr>
              <a:lnSpc>
                <a:spcPct val="100000"/>
              </a:lnSpc>
            </a:pPr>
            <a:r>
              <a:rPr lang="zh-CN" altLang="zh-CN" sz="1600" dirty="0"/>
              <a:t>中国银行全力支持大众创业，万众创新。针对</a:t>
            </a:r>
            <a:r>
              <a:rPr lang="zh-CN" altLang="zh-CN" sz="1600" b="1" dirty="0"/>
              <a:t>高新技术企业</a:t>
            </a:r>
            <a:r>
              <a:rPr lang="zh-CN" altLang="zh-CN" sz="1600" dirty="0"/>
              <a:t>特推出专属授信</a:t>
            </a:r>
            <a:r>
              <a:rPr lang="zh-CN" altLang="zh-CN" sz="1600" dirty="0" smtClean="0"/>
              <a:t>产品</a:t>
            </a:r>
            <a:r>
              <a:rPr lang="zh-CN" altLang="en-US" sz="1600" dirty="0" smtClean="0"/>
              <a:t>，申请资料简易，审批快捷。</a:t>
            </a:r>
            <a:endParaRPr lang="zh-CN" altLang="en-US" sz="1600" dirty="0"/>
          </a:p>
        </p:txBody>
      </p:sp>
      <p:sp>
        <p:nvSpPr>
          <p:cNvPr id="9" name="矩形 33"/>
          <p:cNvSpPr>
            <a:spLocks noChangeArrowheads="1"/>
          </p:cNvSpPr>
          <p:nvPr/>
        </p:nvSpPr>
        <p:spPr bwMode="auto">
          <a:xfrm>
            <a:off x="738183" y="2811611"/>
            <a:ext cx="1211580" cy="33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Wingdings" panose="05000000000000000000" pitchFamily="2" charset="2"/>
              <a:buChar char="Ø"/>
            </a:pPr>
            <a:r>
              <a:rPr lang="zh-CN" altLang="en-US" sz="1600" b="1" i="1" dirty="0">
                <a:solidFill>
                  <a:srgbClr val="000000"/>
                </a:solidFill>
                <a:latin typeface="华文细黑" panose="02010600040101010101" pitchFamily="2" charset="-122"/>
                <a:ea typeface="华文细黑" panose="02010600040101010101" pitchFamily="2" charset="-122"/>
              </a:rPr>
              <a:t> 担保条件</a:t>
            </a:r>
            <a:endParaRPr lang="zh-CN" altLang="en-US" sz="1600" b="1" i="1" dirty="0">
              <a:solidFill>
                <a:srgbClr val="000000"/>
              </a:solidFill>
              <a:latin typeface="华文细黑" panose="02010600040101010101" pitchFamily="2" charset="-122"/>
              <a:ea typeface="华文细黑" panose="02010600040101010101" pitchFamily="2" charset="-122"/>
            </a:endParaRPr>
          </a:p>
        </p:txBody>
      </p:sp>
      <p:sp>
        <p:nvSpPr>
          <p:cNvPr id="11" name="矩形 33"/>
          <p:cNvSpPr>
            <a:spLocks noChangeArrowheads="1"/>
          </p:cNvSpPr>
          <p:nvPr/>
        </p:nvSpPr>
        <p:spPr bwMode="auto">
          <a:xfrm>
            <a:off x="737588" y="2138564"/>
            <a:ext cx="1211580" cy="33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Wingdings" panose="05000000000000000000" pitchFamily="2" charset="2"/>
              <a:buChar char="Ø"/>
            </a:pPr>
            <a:r>
              <a:rPr lang="zh-CN" altLang="en-US" sz="1600" b="1" i="1" dirty="0">
                <a:solidFill>
                  <a:srgbClr val="000000"/>
                </a:solidFill>
                <a:latin typeface="华文细黑" panose="02010600040101010101" pitchFamily="2" charset="-122"/>
                <a:ea typeface="华文细黑" panose="02010600040101010101" pitchFamily="2" charset="-122"/>
              </a:rPr>
              <a:t> </a:t>
            </a:r>
            <a:r>
              <a:rPr lang="zh-CN" altLang="en-US" sz="1600" b="1" i="1" dirty="0" smtClean="0">
                <a:solidFill>
                  <a:srgbClr val="000000"/>
                </a:solidFill>
                <a:latin typeface="华文细黑" panose="02010600040101010101" pitchFamily="2" charset="-122"/>
                <a:ea typeface="华文细黑" panose="02010600040101010101" pitchFamily="2" charset="-122"/>
              </a:rPr>
              <a:t>贷款期限</a:t>
            </a:r>
            <a:endParaRPr lang="en-US" altLang="zh-CN" sz="1600" b="1" dirty="0">
              <a:solidFill>
                <a:srgbClr val="000000"/>
              </a:solidFill>
              <a:latin typeface="华文细黑" panose="02010600040101010101" pitchFamily="2" charset="-122"/>
              <a:ea typeface="华文细黑" panose="02010600040101010101" pitchFamily="2" charset="-122"/>
            </a:endParaRPr>
          </a:p>
        </p:txBody>
      </p:sp>
      <p:sp>
        <p:nvSpPr>
          <p:cNvPr id="12" name="矩形 11"/>
          <p:cNvSpPr/>
          <p:nvPr/>
        </p:nvSpPr>
        <p:spPr>
          <a:xfrm>
            <a:off x="1265256" y="2474241"/>
            <a:ext cx="7062871" cy="337820"/>
          </a:xfrm>
          <a:prstGeom prst="rect">
            <a:avLst/>
          </a:prstGeom>
        </p:spPr>
        <p:txBody>
          <a:bodyPr wrap="square">
            <a:spAutoFit/>
          </a:bodyPr>
          <a:lstStyle/>
          <a:p>
            <a:r>
              <a:rPr lang="zh-CN" altLang="zh-CN" sz="1600" dirty="0"/>
              <a:t>贷款期限不超过</a:t>
            </a:r>
            <a:r>
              <a:rPr lang="en-US" altLang="zh-CN" sz="1600" dirty="0"/>
              <a:t>3</a:t>
            </a:r>
            <a:r>
              <a:rPr lang="zh-CN" altLang="zh-CN" sz="1600" dirty="0"/>
              <a:t>年，随借随还，提前还款不收取任何费用。</a:t>
            </a:r>
            <a:endParaRPr lang="zh-CN" altLang="zh-CN" sz="1600" dirty="0">
              <a:effectLst/>
            </a:endParaRPr>
          </a:p>
        </p:txBody>
      </p:sp>
      <p:graphicFrame>
        <p:nvGraphicFramePr>
          <p:cNvPr id="13" name="表格 12"/>
          <p:cNvGraphicFramePr>
            <a:graphicFrameLocks noGrp="1"/>
          </p:cNvGraphicFramePr>
          <p:nvPr/>
        </p:nvGraphicFramePr>
        <p:xfrm>
          <a:off x="1350010" y="3225800"/>
          <a:ext cx="6249670" cy="1684020"/>
        </p:xfrm>
        <a:graphic>
          <a:graphicData uri="http://schemas.openxmlformats.org/drawingml/2006/table">
            <a:tbl>
              <a:tblPr firstRow="1" firstCol="1" lastRow="1" lastCol="1" bandRow="1" bandCol="1">
                <a:effectLst/>
                <a:tableStyleId>{5940675A-B579-460E-94D1-54222C63F5DA}</a:tableStyleId>
              </a:tblPr>
              <a:tblGrid>
                <a:gridCol w="2491105"/>
                <a:gridCol w="3758565"/>
              </a:tblGrid>
              <a:tr h="369570">
                <a:tc>
                  <a:txBody>
                    <a:bodyPr/>
                    <a:lstStyle/>
                    <a:p>
                      <a:pPr indent="127000" algn="ctr">
                        <a:lnSpc>
                          <a:spcPct val="150000"/>
                        </a:lnSpc>
                        <a:spcAft>
                          <a:spcPts val="0"/>
                        </a:spcAft>
                      </a:pPr>
                      <a:r>
                        <a:rPr lang="zh-CN" sz="1500" b="1" kern="0" dirty="0">
                          <a:solidFill>
                            <a:srgbClr val="000000"/>
                          </a:solidFill>
                          <a:effectLst/>
                          <a:latin typeface="Times New Roman" panose="02020603050405020304"/>
                          <a:ea typeface="楷体_GB2312"/>
                          <a:cs typeface="楷体_GB2312"/>
                        </a:rPr>
                        <a:t>额度</a:t>
                      </a:r>
                      <a:endParaRPr lang="zh-CN" sz="1500" b="1" kern="0" dirty="0">
                        <a:solidFill>
                          <a:srgbClr val="000000"/>
                        </a:solidFill>
                        <a:effectLst/>
                        <a:latin typeface="Times New Roman" panose="02020603050405020304"/>
                        <a:ea typeface="楷体_GB2312"/>
                        <a:cs typeface="楷体_GB231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127000" algn="ctr">
                        <a:lnSpc>
                          <a:spcPct val="150000"/>
                        </a:lnSpc>
                        <a:spcAft>
                          <a:spcPts val="0"/>
                        </a:spcAft>
                      </a:pPr>
                      <a:r>
                        <a:rPr lang="zh-CN" sz="1500" b="1" kern="0">
                          <a:solidFill>
                            <a:srgbClr val="000000"/>
                          </a:solidFill>
                          <a:effectLst/>
                          <a:latin typeface="Times New Roman" panose="02020603050405020304"/>
                          <a:ea typeface="楷体_GB2312"/>
                          <a:cs typeface="楷体_GB2312"/>
                        </a:rPr>
                        <a:t>担保方式</a:t>
                      </a:r>
                      <a:endParaRPr lang="zh-CN" sz="1500" b="1" kern="0">
                        <a:solidFill>
                          <a:srgbClr val="000000"/>
                        </a:solidFill>
                        <a:effectLst/>
                        <a:latin typeface="Times New Roman" panose="02020603050405020304"/>
                        <a:ea typeface="楷体_GB2312"/>
                        <a:cs typeface="楷体_GB231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61010">
                <a:tc>
                  <a:txBody>
                    <a:bodyPr/>
                    <a:lstStyle/>
                    <a:p>
                      <a:pPr algn="just">
                        <a:spcAft>
                          <a:spcPts val="0"/>
                        </a:spcAft>
                      </a:pPr>
                      <a:r>
                        <a:rPr lang="en-US" sz="1400" kern="100">
                          <a:solidFill>
                            <a:srgbClr val="000000"/>
                          </a:solidFill>
                          <a:effectLst/>
                          <a:latin typeface="Times New Roman" panose="02020603050405020304"/>
                          <a:ea typeface="宋体" panose="02010600030101010101" pitchFamily="2" charset="-122"/>
                        </a:rPr>
                        <a:t>500</a:t>
                      </a:r>
                      <a:r>
                        <a:rPr lang="zh-CN" sz="1400" kern="100">
                          <a:solidFill>
                            <a:srgbClr val="000000"/>
                          </a:solidFill>
                          <a:effectLst/>
                          <a:latin typeface="Times New Roman" panose="02020603050405020304"/>
                          <a:ea typeface="宋体" panose="02010600030101010101" pitchFamily="2" charset="-122"/>
                        </a:rPr>
                        <a:t>万元（含）以下</a:t>
                      </a:r>
                      <a:endParaRPr lang="zh-CN" sz="1400" kern="100">
                        <a:solidFill>
                          <a:srgbClr val="000000"/>
                        </a:solidFill>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zh-CN" sz="1400">
                          <a:solidFill>
                            <a:srgbClr val="000000"/>
                          </a:solidFill>
                          <a:effectLst/>
                          <a:latin typeface="Times New Roman" panose="02020603050405020304"/>
                          <a:ea typeface="宋体" panose="02010600030101010101" pitchFamily="2" charset="-122"/>
                        </a:rPr>
                        <a:t>可做到纯信用</a:t>
                      </a:r>
                      <a:endParaRPr lang="zh-CN" sz="1400">
                        <a:solidFill>
                          <a:srgbClr val="000000"/>
                        </a:solidFill>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853440">
                <a:tc>
                  <a:txBody>
                    <a:bodyPr/>
                    <a:lstStyle/>
                    <a:p>
                      <a:pPr algn="just">
                        <a:spcAft>
                          <a:spcPts val="0"/>
                        </a:spcAft>
                      </a:pPr>
                      <a:r>
                        <a:rPr lang="en-US" sz="1400" kern="100" dirty="0">
                          <a:solidFill>
                            <a:srgbClr val="000000"/>
                          </a:solidFill>
                          <a:effectLst/>
                          <a:latin typeface="Times New Roman" panose="02020603050405020304"/>
                          <a:ea typeface="宋体" panose="02010600030101010101" pitchFamily="2" charset="-122"/>
                        </a:rPr>
                        <a:t>500</a:t>
                      </a:r>
                      <a:r>
                        <a:rPr lang="zh-CN" sz="1400" kern="100" dirty="0">
                          <a:solidFill>
                            <a:srgbClr val="000000"/>
                          </a:solidFill>
                          <a:effectLst/>
                          <a:latin typeface="Times New Roman" panose="02020603050405020304"/>
                          <a:ea typeface="宋体" panose="02010600030101010101" pitchFamily="2" charset="-122"/>
                        </a:rPr>
                        <a:t>万元—</a:t>
                      </a:r>
                      <a:r>
                        <a:rPr lang="en-US" sz="1400" kern="100" dirty="0">
                          <a:solidFill>
                            <a:srgbClr val="000000"/>
                          </a:solidFill>
                          <a:effectLst/>
                          <a:latin typeface="Times New Roman" panose="02020603050405020304"/>
                          <a:ea typeface="宋体" panose="02010600030101010101" pitchFamily="2" charset="-122"/>
                        </a:rPr>
                        <a:t>2000</a:t>
                      </a:r>
                      <a:r>
                        <a:rPr lang="zh-CN" sz="1400" kern="100" dirty="0">
                          <a:solidFill>
                            <a:srgbClr val="000000"/>
                          </a:solidFill>
                          <a:effectLst/>
                          <a:latin typeface="Times New Roman" panose="02020603050405020304"/>
                          <a:ea typeface="宋体" panose="02010600030101010101" pitchFamily="2" charset="-122"/>
                        </a:rPr>
                        <a:t>万元（含）</a:t>
                      </a:r>
                      <a:endParaRPr lang="zh-CN" sz="1400" kern="100" dirty="0">
                        <a:solidFill>
                          <a:srgbClr val="000000"/>
                        </a:solidFill>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zh-CN" sz="1400" kern="100" dirty="0">
                          <a:solidFill>
                            <a:srgbClr val="000000"/>
                          </a:solidFill>
                          <a:effectLst/>
                          <a:latin typeface="Times New Roman" panose="02020603050405020304"/>
                          <a:ea typeface="宋体" panose="02010600030101010101" pitchFamily="2" charset="-122"/>
                        </a:rPr>
                        <a:t>多种担保方式组合（以下方式任选组合）：</a:t>
                      </a:r>
                      <a:endParaRPr lang="zh-CN" sz="1400" kern="100" dirty="0">
                        <a:effectLst/>
                        <a:latin typeface="Times New Roman" panose="02020603050405020304"/>
                        <a:ea typeface="宋体" panose="02010600030101010101" pitchFamily="2" charset="-122"/>
                      </a:endParaRPr>
                    </a:p>
                    <a:p>
                      <a:pPr marL="342900" lvl="0" indent="-342900" algn="just">
                        <a:spcAft>
                          <a:spcPts val="0"/>
                        </a:spcAft>
                        <a:buFont typeface="Arial" panose="020B0604020202020204" pitchFamily="34" charset="0"/>
                        <a:buAutoNum type="arabicPeriod"/>
                      </a:pPr>
                      <a:r>
                        <a:rPr lang="zh-CN" sz="1400" kern="100" dirty="0">
                          <a:solidFill>
                            <a:srgbClr val="000000"/>
                          </a:solidFill>
                          <a:effectLst/>
                          <a:latin typeface="Times New Roman" panose="02020603050405020304"/>
                          <a:ea typeface="宋体" panose="02010600030101010101" pitchFamily="2" charset="-122"/>
                        </a:rPr>
                        <a:t>个人保证；</a:t>
                      </a:r>
                      <a:endParaRPr lang="zh-CN" sz="1400" kern="100" dirty="0">
                        <a:effectLst/>
                        <a:latin typeface="Times New Roman" panose="02020603050405020304"/>
                        <a:ea typeface="宋体" panose="02010600030101010101" pitchFamily="2" charset="-122"/>
                      </a:endParaRPr>
                    </a:p>
                    <a:p>
                      <a:pPr marL="342900" lvl="0" indent="-342900" algn="just">
                        <a:spcAft>
                          <a:spcPts val="0"/>
                        </a:spcAft>
                        <a:buFont typeface="Arial" panose="020B0604020202020204" pitchFamily="34" charset="0"/>
                        <a:buAutoNum type="arabicPeriod"/>
                      </a:pPr>
                      <a:r>
                        <a:rPr lang="zh-CN" sz="1400" kern="100" dirty="0">
                          <a:solidFill>
                            <a:srgbClr val="000000"/>
                          </a:solidFill>
                          <a:effectLst/>
                          <a:latin typeface="Times New Roman" panose="02020603050405020304"/>
                          <a:ea typeface="宋体" panose="02010600030101010101" pitchFamily="2" charset="-122"/>
                        </a:rPr>
                        <a:t>股权</a:t>
                      </a:r>
                      <a:r>
                        <a:rPr lang="en-US" sz="1400" kern="100" dirty="0">
                          <a:solidFill>
                            <a:srgbClr val="000000"/>
                          </a:solidFill>
                          <a:effectLst/>
                          <a:latin typeface="Times New Roman" panose="02020603050405020304"/>
                          <a:ea typeface="宋体" panose="02010600030101010101" pitchFamily="2" charset="-122"/>
                        </a:rPr>
                        <a:t>/</a:t>
                      </a:r>
                      <a:r>
                        <a:rPr lang="zh-CN" sz="1400" kern="100" dirty="0">
                          <a:solidFill>
                            <a:srgbClr val="000000"/>
                          </a:solidFill>
                          <a:effectLst/>
                          <a:latin typeface="Times New Roman" panose="02020603050405020304"/>
                          <a:ea typeface="宋体" panose="02010600030101010101" pitchFamily="2" charset="-122"/>
                        </a:rPr>
                        <a:t>应收账款</a:t>
                      </a:r>
                      <a:r>
                        <a:rPr lang="en-US" sz="1400" kern="100" dirty="0">
                          <a:solidFill>
                            <a:srgbClr val="000000"/>
                          </a:solidFill>
                          <a:effectLst/>
                          <a:latin typeface="Times New Roman" panose="02020603050405020304"/>
                          <a:ea typeface="宋体" panose="02010600030101010101" pitchFamily="2" charset="-122"/>
                        </a:rPr>
                        <a:t>/</a:t>
                      </a:r>
                      <a:r>
                        <a:rPr lang="zh-CN" sz="1400" kern="100" dirty="0">
                          <a:solidFill>
                            <a:srgbClr val="000000"/>
                          </a:solidFill>
                          <a:effectLst/>
                          <a:latin typeface="Times New Roman" panose="02020603050405020304"/>
                          <a:ea typeface="宋体" panose="02010600030101010101" pitchFamily="2" charset="-122"/>
                        </a:rPr>
                        <a:t>知识产权质押；</a:t>
                      </a:r>
                      <a:endParaRPr lang="zh-CN" sz="1400" kern="100" dirty="0">
                        <a:effectLst/>
                        <a:latin typeface="Times New Roman" panose="02020603050405020304"/>
                        <a:ea typeface="宋体" panose="02010600030101010101" pitchFamily="2" charset="-122"/>
                      </a:endParaRPr>
                    </a:p>
                    <a:p>
                      <a:pPr marL="342900" lvl="0" indent="-342900" algn="just">
                        <a:spcAft>
                          <a:spcPts val="0"/>
                        </a:spcAft>
                        <a:buFont typeface="Arial" panose="020B0604020202020204" pitchFamily="34" charset="0"/>
                        <a:buAutoNum type="arabicPeriod"/>
                      </a:pPr>
                      <a:r>
                        <a:rPr lang="zh-CN" sz="1400" kern="100" dirty="0">
                          <a:solidFill>
                            <a:srgbClr val="000000"/>
                          </a:solidFill>
                          <a:effectLst/>
                          <a:latin typeface="Times New Roman" panose="02020603050405020304"/>
                          <a:ea typeface="宋体" panose="02010600030101010101" pitchFamily="2" charset="-122"/>
                        </a:rPr>
                        <a:t>不动产抵押等</a:t>
                      </a:r>
                      <a:endParaRPr lang="zh-CN" sz="1400" kern="100" dirty="0">
                        <a:solidFill>
                          <a:srgbClr val="000000"/>
                        </a:solidFill>
                        <a:effectLst/>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14" name="文本框 13"/>
          <p:cNvSpPr txBox="1"/>
          <p:nvPr/>
        </p:nvSpPr>
        <p:spPr>
          <a:xfrm>
            <a:off x="6351905" y="205740"/>
            <a:ext cx="2409825" cy="472440"/>
          </a:xfrm>
          <a:prstGeom prst="rect">
            <a:avLst/>
          </a:prstGeom>
          <a:noFill/>
        </p:spPr>
        <p:txBody>
          <a:bodyPr wrap="none" rtlCol="0" anchor="t">
            <a:spAutoFit/>
            <a:scene3d>
              <a:camera prst="orthographicFront"/>
              <a:lightRig rig="threePt" dir="t"/>
            </a:scene3d>
          </a:bodyPr>
          <a:p>
            <a:r>
              <a:rPr lang="zh-CN" altLang="en-US" sz="2500" b="1">
                <a:ln w="6600">
                  <a:solidFill>
                    <a:schemeClr val="accent2"/>
                  </a:solidFill>
                  <a:prstDash val="solid"/>
                </a:ln>
                <a:solidFill>
                  <a:srgbClr val="982710"/>
                </a:solidFill>
                <a:effectLst>
                  <a:outerShdw dist="38100" dir="2700000" algn="tl" rotWithShape="0">
                    <a:schemeClr val="accent2"/>
                  </a:outerShdw>
                </a:effectLst>
                <a:latin typeface="华文楷体" panose="02010600040101010101" charset="-122"/>
                <a:ea typeface="华文楷体" panose="02010600040101010101" charset="-122"/>
              </a:rPr>
              <a:t>中国银行科创贷</a:t>
            </a:r>
            <a:endParaRPr lang="zh-CN" altLang="en-US" sz="2500" b="1">
              <a:ln w="6600">
                <a:solidFill>
                  <a:schemeClr val="accent2"/>
                </a:solidFill>
                <a:prstDash val="solid"/>
              </a:ln>
              <a:solidFill>
                <a:srgbClr val="982710"/>
              </a:solidFill>
              <a:effectLst>
                <a:outerShdw dist="38100" dir="2700000" algn="tl" rotWithShape="0">
                  <a:schemeClr val="accent2"/>
                </a:outerShdw>
              </a:effectLst>
              <a:latin typeface="华文楷体" panose="02010600040101010101" charset="-122"/>
              <a:ea typeface="华文楷体" panose="02010600040101010101" charset="-122"/>
            </a:endParaRPr>
          </a:p>
        </p:txBody>
      </p:sp>
    </p:spTree>
  </p:cSld>
  <p:clrMapOvr>
    <a:masterClrMapping/>
  </p:clrMapOvr>
  <p:transition spd="slow" advTm="30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txBox="1">
            <a:spLocks noChangeArrowheads="1"/>
          </p:cNvSpPr>
          <p:nvPr/>
        </p:nvSpPr>
        <p:spPr bwMode="auto">
          <a:xfrm>
            <a:off x="6988175" y="4786313"/>
            <a:ext cx="21336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91407500-0BBB-B647-8D3B-1A0D16F34106}" type="slidenum">
              <a:rPr lang="zh-CN" altLang="zh-CN" sz="1400">
                <a:latin typeface="Arial" panose="020B0604020202020204" pitchFamily="34" charset="0"/>
              </a:rPr>
            </a:fld>
            <a:endParaRPr lang="zh-CN" altLang="zh-CN" sz="1400">
              <a:latin typeface="Arial" panose="020B0604020202020204" pitchFamily="34" charset="0"/>
            </a:endParaRPr>
          </a:p>
        </p:txBody>
      </p:sp>
      <p:pic>
        <p:nvPicPr>
          <p:cNvPr id="3" name="图片 2" descr="bb2f31cf7f830ecb0d33a4669792b077-sz_197964"/>
          <p:cNvPicPr>
            <a:picLocks noChangeAspect="1"/>
          </p:cNvPicPr>
          <p:nvPr/>
        </p:nvPicPr>
        <p:blipFill>
          <a:blip r:embed="rId1"/>
          <a:stretch>
            <a:fillRect/>
          </a:stretch>
        </p:blipFill>
        <p:spPr>
          <a:xfrm>
            <a:off x="332740" y="267335"/>
            <a:ext cx="2808000" cy="482708"/>
          </a:xfrm>
          <a:prstGeom prst="rect">
            <a:avLst/>
          </a:prstGeom>
        </p:spPr>
      </p:pic>
      <p:sp>
        <p:nvSpPr>
          <p:cNvPr id="14" name="文本框 13"/>
          <p:cNvSpPr txBox="1"/>
          <p:nvPr/>
        </p:nvSpPr>
        <p:spPr>
          <a:xfrm>
            <a:off x="467360" y="962660"/>
            <a:ext cx="6521450" cy="472440"/>
          </a:xfrm>
          <a:prstGeom prst="rect">
            <a:avLst/>
          </a:prstGeom>
          <a:noFill/>
        </p:spPr>
        <p:txBody>
          <a:bodyPr wrap="square" rtlCol="0" anchor="t">
            <a:spAutoFit/>
            <a:scene3d>
              <a:camera prst="orthographicFront"/>
              <a:lightRig rig="threePt" dir="t"/>
            </a:scene3d>
          </a:bodyPr>
          <a:p>
            <a:r>
              <a:rPr lang="zh-CN" altLang="en-US" sz="2500" b="1">
                <a:ln w="6600">
                  <a:solidFill>
                    <a:schemeClr val="accent2"/>
                  </a:solidFill>
                  <a:prstDash val="solid"/>
                </a:ln>
                <a:solidFill>
                  <a:srgbClr val="982710"/>
                </a:solidFill>
                <a:effectLst>
                  <a:outerShdw dist="38100" dir="2700000" algn="tl" rotWithShape="0">
                    <a:schemeClr val="accent2"/>
                  </a:outerShdw>
                </a:effectLst>
                <a:latin typeface="华文楷体" panose="02010600040101010101" charset="-122"/>
                <a:ea typeface="华文楷体" panose="02010600040101010101" charset="-122"/>
              </a:rPr>
              <a:t>广东中银</a:t>
            </a:r>
            <a:r>
              <a:rPr lang="en-US" altLang="zh-CN" sz="2500" b="1">
                <a:ln w="6600">
                  <a:solidFill>
                    <a:schemeClr val="accent2"/>
                  </a:solidFill>
                  <a:prstDash val="solid"/>
                </a:ln>
                <a:solidFill>
                  <a:srgbClr val="982710"/>
                </a:solidFill>
                <a:effectLst>
                  <a:outerShdw dist="38100" dir="2700000" algn="tl" rotWithShape="0">
                    <a:schemeClr val="accent2"/>
                  </a:outerShdw>
                </a:effectLst>
                <a:latin typeface="华文楷体" panose="02010600040101010101" charset="-122"/>
                <a:ea typeface="华文楷体" panose="02010600040101010101" charset="-122"/>
              </a:rPr>
              <a:t>“</a:t>
            </a:r>
            <a:r>
              <a:rPr lang="zh-CN" altLang="en-US" sz="2500" b="1">
                <a:ln w="6600">
                  <a:solidFill>
                    <a:schemeClr val="accent2"/>
                  </a:solidFill>
                  <a:prstDash val="solid"/>
                </a:ln>
                <a:solidFill>
                  <a:srgbClr val="982710"/>
                </a:solidFill>
                <a:effectLst>
                  <a:outerShdw dist="38100" dir="2700000" algn="tl" rotWithShape="0">
                    <a:schemeClr val="accent2"/>
                  </a:outerShdw>
                </a:effectLst>
                <a:latin typeface="华文楷体" panose="02010600040101010101" charset="-122"/>
                <a:ea typeface="华文楷体" panose="02010600040101010101" charset="-122"/>
              </a:rPr>
              <a:t>专精特新</a:t>
            </a:r>
            <a:r>
              <a:rPr lang="en-US" altLang="zh-CN" sz="2500" b="1">
                <a:ln w="6600">
                  <a:solidFill>
                    <a:schemeClr val="accent2"/>
                  </a:solidFill>
                  <a:prstDash val="solid"/>
                </a:ln>
                <a:solidFill>
                  <a:srgbClr val="982710"/>
                </a:solidFill>
                <a:effectLst>
                  <a:outerShdw dist="38100" dir="2700000" algn="tl" rotWithShape="0">
                    <a:schemeClr val="accent2"/>
                  </a:outerShdw>
                </a:effectLst>
                <a:latin typeface="华文楷体" panose="02010600040101010101" charset="-122"/>
                <a:ea typeface="华文楷体" panose="02010600040101010101" charset="-122"/>
              </a:rPr>
              <a:t>”</a:t>
            </a:r>
            <a:r>
              <a:rPr lang="zh-CN" altLang="en-US" sz="2500" b="1">
                <a:ln w="6600">
                  <a:solidFill>
                    <a:schemeClr val="accent2"/>
                  </a:solidFill>
                  <a:prstDash val="solid"/>
                </a:ln>
                <a:solidFill>
                  <a:srgbClr val="982710"/>
                </a:solidFill>
                <a:effectLst>
                  <a:outerShdw dist="38100" dir="2700000" algn="tl" rotWithShape="0">
                    <a:schemeClr val="accent2"/>
                  </a:outerShdw>
                </a:effectLst>
                <a:latin typeface="华文楷体" panose="02010600040101010101" charset="-122"/>
                <a:ea typeface="华文楷体" panose="02010600040101010101" charset="-122"/>
              </a:rPr>
              <a:t>企业专属融资产品：</a:t>
            </a:r>
            <a:endParaRPr lang="zh-CN" altLang="en-US" sz="2500" b="1">
              <a:ln w="6600">
                <a:solidFill>
                  <a:schemeClr val="accent2"/>
                </a:solidFill>
                <a:prstDash val="solid"/>
              </a:ln>
              <a:solidFill>
                <a:srgbClr val="982710"/>
              </a:solidFill>
              <a:effectLst>
                <a:outerShdw dist="38100" dir="2700000" algn="tl" rotWithShape="0">
                  <a:schemeClr val="accent2"/>
                </a:outerShdw>
              </a:effectLst>
              <a:latin typeface="华文楷体" panose="02010600040101010101" charset="-122"/>
              <a:ea typeface="华文楷体" panose="02010600040101010101" charset="-122"/>
            </a:endParaRPr>
          </a:p>
        </p:txBody>
      </p:sp>
      <p:sp>
        <p:nvSpPr>
          <p:cNvPr id="2" name="矩形 1"/>
          <p:cNvSpPr/>
          <p:nvPr/>
        </p:nvSpPr>
        <p:spPr>
          <a:xfrm>
            <a:off x="332740" y="1435100"/>
            <a:ext cx="8152130" cy="2486025"/>
          </a:xfrm>
          <a:prstGeom prst="rect">
            <a:avLst/>
          </a:prstGeom>
        </p:spPr>
        <p:txBody>
          <a:bodyPr wrap="square">
            <a:spAutoFit/>
          </a:bodyPr>
          <a:p>
            <a:pPr marL="0" marR="0" lvl="0" indent="0" algn="l" defTabSz="914400" rtl="0" eaLnBrk="1" fontAlgn="auto" latinLnBrk="0" hangingPunct="1">
              <a:lnSpc>
                <a:spcPct val="100000"/>
              </a:lnSpc>
              <a:spcBef>
                <a:spcPts val="0"/>
              </a:spcBef>
              <a:spcAft>
                <a:spcPts val="0"/>
              </a:spcAft>
              <a:buClr>
                <a:srgbClr val="C00000"/>
              </a:buClr>
              <a:buSzTx/>
              <a:buFontTx/>
              <a:buNone/>
              <a:defRPr/>
            </a:pPr>
            <a:endParaRPr kumimoji="0" lang="en-US" altLang="zh-CN"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342900" lvl="0" indent="-342900">
              <a:spcAft>
                <a:spcPts val="1200"/>
              </a:spcAft>
              <a:buClr>
                <a:srgbClr val="C00000"/>
              </a:buClr>
              <a:buFont typeface="Wingdings" panose="05000000000000000000" charset="0"/>
              <a:buChar char="Ø"/>
              <a:defRPr/>
            </a:pPr>
            <a:r>
              <a:rPr lang="zh-CN" altLang="en-US" sz="2000" dirty="0">
                <a:solidFill>
                  <a:prstClr val="black"/>
                </a:solidFill>
                <a:latin typeface="微软雅黑" panose="020B0503020204020204" pitchFamily="34" charset="-122"/>
                <a:ea typeface="微软雅黑" panose="020B0503020204020204" pitchFamily="34" charset="-122"/>
              </a:rPr>
              <a:t>强强联手：广东省工业和信息化厅和中国银行广东省分行联合</a:t>
            </a:r>
            <a:r>
              <a:rPr lang="zh-CN" altLang="en-US" sz="2000" dirty="0" smtClean="0">
                <a:solidFill>
                  <a:prstClr val="black"/>
                </a:solidFill>
                <a:latin typeface="微软雅黑" panose="020B0503020204020204" pitchFamily="34" charset="-122"/>
                <a:ea typeface="微软雅黑" panose="020B0503020204020204" pitchFamily="34" charset="-122"/>
              </a:rPr>
              <a:t>发文</a:t>
            </a:r>
            <a:endParaRPr lang="zh-CN" altLang="en-US" sz="2000" dirty="0">
              <a:solidFill>
                <a:prstClr val="black"/>
              </a:solidFill>
              <a:latin typeface="微软雅黑" panose="020B0503020204020204" pitchFamily="34" charset="-122"/>
              <a:ea typeface="微软雅黑" panose="020B0503020204020204" pitchFamily="34" charset="-122"/>
            </a:endParaRPr>
          </a:p>
          <a:p>
            <a:pPr marL="342900" lvl="0" indent="-342900">
              <a:spcAft>
                <a:spcPts val="1200"/>
              </a:spcAft>
              <a:buClr>
                <a:srgbClr val="C00000"/>
              </a:buClr>
              <a:buFont typeface="Wingdings" panose="05000000000000000000" charset="0"/>
              <a:buChar char="Ø"/>
              <a:defRPr/>
            </a:pPr>
            <a:r>
              <a:rPr lang="zh-CN" altLang="en-US" sz="2000" dirty="0">
                <a:solidFill>
                  <a:prstClr val="black"/>
                </a:solidFill>
                <a:latin typeface="微软雅黑" panose="020B0503020204020204" pitchFamily="34" charset="-122"/>
                <a:ea typeface="微软雅黑" panose="020B0503020204020204" pitchFamily="34" charset="-122"/>
              </a:rPr>
              <a:t>额度保障：未来</a:t>
            </a:r>
            <a:r>
              <a:rPr lang="en-US" altLang="zh-CN" sz="2000" dirty="0">
                <a:solidFill>
                  <a:prstClr val="black"/>
                </a:solidFill>
                <a:latin typeface="微软雅黑" panose="020B0503020204020204" pitchFamily="34" charset="-122"/>
                <a:ea typeface="微软雅黑" panose="020B0503020204020204" pitchFamily="34" charset="-122"/>
              </a:rPr>
              <a:t>3</a:t>
            </a:r>
            <a:r>
              <a:rPr lang="zh-CN" altLang="en-US" sz="2000" dirty="0">
                <a:solidFill>
                  <a:prstClr val="black"/>
                </a:solidFill>
                <a:latin typeface="微软雅黑" panose="020B0503020204020204" pitchFamily="34" charset="-122"/>
                <a:ea typeface="微软雅黑" panose="020B0503020204020204" pitchFamily="34" charset="-122"/>
              </a:rPr>
              <a:t>年总额度</a:t>
            </a:r>
            <a:r>
              <a:rPr lang="en-US" altLang="zh-CN" sz="2000" dirty="0">
                <a:solidFill>
                  <a:prstClr val="black"/>
                </a:solidFill>
                <a:latin typeface="微软雅黑" panose="020B0503020204020204" pitchFamily="34" charset="-122"/>
                <a:ea typeface="微软雅黑" panose="020B0503020204020204" pitchFamily="34" charset="-122"/>
              </a:rPr>
              <a:t>450</a:t>
            </a:r>
            <a:r>
              <a:rPr lang="zh-CN" altLang="en-US" sz="2000" dirty="0">
                <a:solidFill>
                  <a:prstClr val="black"/>
                </a:solidFill>
                <a:latin typeface="微软雅黑" panose="020B0503020204020204" pitchFamily="34" charset="-122"/>
                <a:ea typeface="微软雅黑" panose="020B0503020204020204" pitchFamily="34" charset="-122"/>
              </a:rPr>
              <a:t>亿</a:t>
            </a:r>
            <a:r>
              <a:rPr lang="zh-CN" altLang="en-US" sz="2000" dirty="0" smtClean="0">
                <a:solidFill>
                  <a:prstClr val="black"/>
                </a:solidFill>
                <a:latin typeface="微软雅黑" panose="020B0503020204020204" pitchFamily="34" charset="-122"/>
                <a:ea typeface="微软雅黑" panose="020B0503020204020204" pitchFamily="34" charset="-122"/>
              </a:rPr>
              <a:t>元</a:t>
            </a:r>
            <a:endParaRPr lang="en-US" altLang="zh-CN" sz="2000" dirty="0">
              <a:solidFill>
                <a:prstClr val="black"/>
              </a:solidFill>
              <a:latin typeface="微软雅黑" panose="020B0503020204020204" pitchFamily="34" charset="-122"/>
              <a:ea typeface="微软雅黑" panose="020B0503020204020204" pitchFamily="34" charset="-122"/>
            </a:endParaRPr>
          </a:p>
          <a:p>
            <a:pPr marL="342900" lvl="0" indent="-342900">
              <a:spcAft>
                <a:spcPts val="1200"/>
              </a:spcAft>
              <a:buClr>
                <a:srgbClr val="C00000"/>
              </a:buClr>
              <a:buFont typeface="Wingdings" panose="05000000000000000000" charset="0"/>
              <a:buChar char="Ø"/>
              <a:defRPr/>
            </a:pPr>
            <a:r>
              <a:rPr lang="zh-CN" altLang="en-US" sz="2000" dirty="0">
                <a:solidFill>
                  <a:prstClr val="black"/>
                </a:solidFill>
                <a:latin typeface="微软雅黑" panose="020B0503020204020204" pitchFamily="34" charset="-122"/>
                <a:ea typeface="微软雅黑" panose="020B0503020204020204" pitchFamily="34" charset="-122"/>
              </a:rPr>
              <a:t>使用便捷：短期融资需求可</a:t>
            </a:r>
            <a:r>
              <a:rPr lang="en-US" altLang="zh-CN" sz="2000" dirty="0" err="1">
                <a:solidFill>
                  <a:prstClr val="black"/>
                </a:solidFill>
                <a:latin typeface="微软雅黑" panose="020B0503020204020204" pitchFamily="34" charset="-122"/>
                <a:ea typeface="微软雅黑" panose="020B0503020204020204" pitchFamily="34" charset="-122"/>
                <a:sym typeface="+mn-ea"/>
              </a:rPr>
              <a:t>线上自助提款，实时到账，</a:t>
            </a:r>
            <a:r>
              <a:rPr lang="en-US" altLang="zh-CN" sz="2000" dirty="0" err="1" smtClean="0">
                <a:solidFill>
                  <a:prstClr val="black"/>
                </a:solidFill>
                <a:latin typeface="微软雅黑" panose="020B0503020204020204" pitchFamily="34" charset="-122"/>
                <a:ea typeface="微软雅黑" panose="020B0503020204020204" pitchFamily="34" charset="-122"/>
                <a:sym typeface="+mn-ea"/>
              </a:rPr>
              <a:t>随借随还</a:t>
            </a:r>
            <a:endParaRPr lang="en-US" altLang="zh-CN" sz="2000" dirty="0">
              <a:solidFill>
                <a:prstClr val="black"/>
              </a:solidFill>
              <a:latin typeface="微软雅黑" panose="020B0503020204020204" pitchFamily="34" charset="-122"/>
              <a:ea typeface="微软雅黑" panose="020B0503020204020204" pitchFamily="34" charset="-122"/>
            </a:endParaRPr>
          </a:p>
          <a:p>
            <a:pPr marL="342900" lvl="0" indent="-342900">
              <a:spcAft>
                <a:spcPts val="1200"/>
              </a:spcAft>
              <a:buClr>
                <a:srgbClr val="C00000"/>
              </a:buClr>
              <a:buFont typeface="Wingdings" panose="05000000000000000000" charset="0"/>
              <a:buChar char="Ø"/>
              <a:defRPr/>
            </a:pPr>
            <a:r>
              <a:rPr lang="zh-CN" altLang="en-US" sz="2000" dirty="0">
                <a:solidFill>
                  <a:prstClr val="black"/>
                </a:solidFill>
                <a:latin typeface="微软雅黑" panose="020B0503020204020204" pitchFamily="34" charset="-122"/>
                <a:ea typeface="微软雅黑" panose="020B0503020204020204" pitchFamily="34" charset="-122"/>
              </a:rPr>
              <a:t>费用减免：如贷款涉及抵押担保，相关抵押费、评估费由银行</a:t>
            </a:r>
            <a:r>
              <a:rPr lang="zh-CN" altLang="en-US" sz="2000" dirty="0" smtClean="0">
                <a:solidFill>
                  <a:prstClr val="black"/>
                </a:solidFill>
                <a:latin typeface="微软雅黑" panose="020B0503020204020204" pitchFamily="34" charset="-122"/>
                <a:ea typeface="微软雅黑" panose="020B0503020204020204" pitchFamily="34" charset="-122"/>
              </a:rPr>
              <a:t>承担</a:t>
            </a:r>
            <a:endParaRPr lang="zh-CN" altLang="en-US" sz="2000" dirty="0">
              <a:solidFill>
                <a:prstClr val="black"/>
              </a:solidFill>
              <a:latin typeface="微软雅黑" panose="020B0503020204020204" pitchFamily="34" charset="-122"/>
              <a:ea typeface="微软雅黑" panose="020B0503020204020204" pitchFamily="34" charset="-122"/>
            </a:endParaRPr>
          </a:p>
          <a:p>
            <a:pPr marL="342900" lvl="0" indent="-342900">
              <a:spcAft>
                <a:spcPts val="1200"/>
              </a:spcAft>
              <a:buClr>
                <a:srgbClr val="C00000"/>
              </a:buClr>
              <a:buFont typeface="Wingdings" panose="05000000000000000000" charset="0"/>
              <a:buChar char="Ø"/>
              <a:defRPr/>
            </a:pPr>
            <a:r>
              <a:rPr lang="zh-CN" altLang="en-US" sz="2000" dirty="0">
                <a:solidFill>
                  <a:prstClr val="black"/>
                </a:solidFill>
                <a:latin typeface="微软雅黑" panose="020B0503020204020204" pitchFamily="34" charset="-122"/>
                <a:ea typeface="微软雅黑" panose="020B0503020204020204" pitchFamily="34" charset="-122"/>
              </a:rPr>
              <a:t>高效审批：企业资料齐备一周内完成审批，信用贷款</a:t>
            </a:r>
            <a:r>
              <a:rPr lang="en-US" altLang="zh-CN" sz="2000" dirty="0">
                <a:solidFill>
                  <a:prstClr val="black"/>
                </a:solidFill>
                <a:latin typeface="微软雅黑" panose="020B0503020204020204" pitchFamily="34" charset="-122"/>
                <a:ea typeface="微软雅黑" panose="020B0503020204020204" pitchFamily="34" charset="-122"/>
              </a:rPr>
              <a:t>3</a:t>
            </a:r>
            <a:r>
              <a:rPr lang="zh-CN" altLang="en-US" sz="2000" dirty="0">
                <a:solidFill>
                  <a:prstClr val="black"/>
                </a:solidFill>
                <a:latin typeface="微软雅黑" panose="020B0503020204020204" pitchFamily="34" charset="-122"/>
                <a:ea typeface="微软雅黑" panose="020B0503020204020204" pitchFamily="34" charset="-122"/>
              </a:rPr>
              <a:t>天内到账</a:t>
            </a:r>
            <a:endParaRPr lang="zh-CN" altLang="en-US" sz="20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transition spd="slow" advTm="30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txBox="1">
            <a:spLocks noChangeArrowheads="1"/>
          </p:cNvSpPr>
          <p:nvPr/>
        </p:nvSpPr>
        <p:spPr bwMode="auto">
          <a:xfrm>
            <a:off x="6988175" y="4786313"/>
            <a:ext cx="21336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91407500-0BBB-B647-8D3B-1A0D16F34106}" type="slidenum">
              <a:rPr lang="zh-CN" altLang="zh-CN" sz="1400">
                <a:latin typeface="Arial" panose="020B0604020202020204" pitchFamily="34" charset="0"/>
              </a:rPr>
            </a:fld>
            <a:endParaRPr lang="zh-CN" altLang="zh-CN" sz="1400">
              <a:latin typeface="Arial" panose="020B0604020202020204" pitchFamily="34" charset="0"/>
            </a:endParaRPr>
          </a:p>
        </p:txBody>
      </p:sp>
      <p:pic>
        <p:nvPicPr>
          <p:cNvPr id="3" name="图片 2" descr="bb2f31cf7f830ecb0d33a4669792b077-sz_197964"/>
          <p:cNvPicPr>
            <a:picLocks noChangeAspect="1"/>
          </p:cNvPicPr>
          <p:nvPr/>
        </p:nvPicPr>
        <p:blipFill>
          <a:blip r:embed="rId1"/>
          <a:stretch>
            <a:fillRect/>
          </a:stretch>
        </p:blipFill>
        <p:spPr>
          <a:xfrm>
            <a:off x="332740" y="267335"/>
            <a:ext cx="2808000" cy="482708"/>
          </a:xfrm>
          <a:prstGeom prst="rect">
            <a:avLst/>
          </a:prstGeom>
        </p:spPr>
      </p:pic>
      <p:sp>
        <p:nvSpPr>
          <p:cNvPr id="5" name="文本框 4"/>
          <p:cNvSpPr txBox="1"/>
          <p:nvPr/>
        </p:nvSpPr>
        <p:spPr>
          <a:xfrm>
            <a:off x="930910" y="1162050"/>
            <a:ext cx="6521450" cy="472440"/>
          </a:xfrm>
          <a:prstGeom prst="rect">
            <a:avLst/>
          </a:prstGeom>
          <a:noFill/>
        </p:spPr>
        <p:txBody>
          <a:bodyPr wrap="square" rtlCol="0" anchor="t">
            <a:spAutoFit/>
            <a:scene3d>
              <a:camera prst="orthographicFront"/>
              <a:lightRig rig="threePt" dir="t"/>
            </a:scene3d>
          </a:bodyPr>
          <a:p>
            <a:r>
              <a:rPr lang="zh-CN" altLang="en-US" sz="2500" b="1">
                <a:ln w="6600">
                  <a:solidFill>
                    <a:schemeClr val="accent2"/>
                  </a:solidFill>
                  <a:prstDash val="solid"/>
                </a:ln>
                <a:solidFill>
                  <a:srgbClr val="982710"/>
                </a:solidFill>
                <a:effectLst>
                  <a:outerShdw dist="38100" dir="2700000" algn="tl" rotWithShape="0">
                    <a:schemeClr val="accent2"/>
                  </a:outerShdw>
                </a:effectLst>
                <a:latin typeface="华文楷体" panose="02010600040101010101" charset="-122"/>
                <a:ea typeface="华文楷体" panose="02010600040101010101" charset="-122"/>
              </a:rPr>
              <a:t>广东中银</a:t>
            </a:r>
            <a:r>
              <a:rPr lang="en-US" altLang="zh-CN" sz="2500" b="1">
                <a:ln w="6600">
                  <a:solidFill>
                    <a:schemeClr val="accent2"/>
                  </a:solidFill>
                  <a:prstDash val="solid"/>
                </a:ln>
                <a:solidFill>
                  <a:srgbClr val="982710"/>
                </a:solidFill>
                <a:effectLst>
                  <a:outerShdw dist="38100" dir="2700000" algn="tl" rotWithShape="0">
                    <a:schemeClr val="accent2"/>
                  </a:outerShdw>
                </a:effectLst>
                <a:latin typeface="华文楷体" panose="02010600040101010101" charset="-122"/>
                <a:ea typeface="华文楷体" panose="02010600040101010101" charset="-122"/>
              </a:rPr>
              <a:t>“</a:t>
            </a:r>
            <a:r>
              <a:rPr lang="zh-CN" altLang="en-US" sz="2500" b="1">
                <a:ln w="6600">
                  <a:solidFill>
                    <a:schemeClr val="accent2"/>
                  </a:solidFill>
                  <a:prstDash val="solid"/>
                </a:ln>
                <a:solidFill>
                  <a:srgbClr val="982710"/>
                </a:solidFill>
                <a:effectLst>
                  <a:outerShdw dist="38100" dir="2700000" algn="tl" rotWithShape="0">
                    <a:schemeClr val="accent2"/>
                  </a:outerShdw>
                </a:effectLst>
                <a:latin typeface="华文楷体" panose="02010600040101010101" charset="-122"/>
                <a:ea typeface="华文楷体" panose="02010600040101010101" charset="-122"/>
              </a:rPr>
              <a:t>专精特新</a:t>
            </a:r>
            <a:r>
              <a:rPr lang="en-US" altLang="zh-CN" sz="2500" b="1">
                <a:ln w="6600">
                  <a:solidFill>
                    <a:schemeClr val="accent2"/>
                  </a:solidFill>
                  <a:prstDash val="solid"/>
                </a:ln>
                <a:solidFill>
                  <a:srgbClr val="982710"/>
                </a:solidFill>
                <a:effectLst>
                  <a:outerShdw dist="38100" dir="2700000" algn="tl" rotWithShape="0">
                    <a:schemeClr val="accent2"/>
                  </a:outerShdw>
                </a:effectLst>
                <a:latin typeface="华文楷体" panose="02010600040101010101" charset="-122"/>
                <a:ea typeface="华文楷体" panose="02010600040101010101" charset="-122"/>
              </a:rPr>
              <a:t>”</a:t>
            </a:r>
            <a:r>
              <a:rPr lang="zh-CN" altLang="en-US" sz="2500" b="1">
                <a:ln w="6600">
                  <a:solidFill>
                    <a:schemeClr val="accent2"/>
                  </a:solidFill>
                  <a:prstDash val="solid"/>
                </a:ln>
                <a:solidFill>
                  <a:srgbClr val="982710"/>
                </a:solidFill>
                <a:effectLst>
                  <a:outerShdw dist="38100" dir="2700000" algn="tl" rotWithShape="0">
                    <a:schemeClr val="accent2"/>
                  </a:outerShdw>
                </a:effectLst>
                <a:latin typeface="华文楷体" panose="02010600040101010101" charset="-122"/>
                <a:ea typeface="华文楷体" panose="02010600040101010101" charset="-122"/>
              </a:rPr>
              <a:t>企业专属融资产品：</a:t>
            </a:r>
            <a:endParaRPr lang="zh-CN" altLang="en-US" sz="2500" b="1">
              <a:ln w="6600">
                <a:solidFill>
                  <a:schemeClr val="accent2"/>
                </a:solidFill>
                <a:prstDash val="solid"/>
              </a:ln>
              <a:solidFill>
                <a:srgbClr val="982710"/>
              </a:solidFill>
              <a:effectLst>
                <a:outerShdw dist="38100" dir="2700000" algn="tl" rotWithShape="0">
                  <a:schemeClr val="accent2"/>
                </a:outerShdw>
              </a:effectLst>
              <a:latin typeface="华文楷体" panose="02010600040101010101" charset="-122"/>
              <a:ea typeface="华文楷体" panose="02010600040101010101" charset="-122"/>
            </a:endParaRPr>
          </a:p>
        </p:txBody>
      </p:sp>
      <p:sp>
        <p:nvSpPr>
          <p:cNvPr id="6" name="矩形 5"/>
          <p:cNvSpPr/>
          <p:nvPr/>
        </p:nvSpPr>
        <p:spPr>
          <a:xfrm>
            <a:off x="987604" y="2047379"/>
            <a:ext cx="6912768" cy="1631216"/>
          </a:xfrm>
          <a:prstGeom prst="rect">
            <a:avLst/>
          </a:prstGeom>
        </p:spPr>
        <p:txBody>
          <a:bodyPr wrap="square">
            <a:spAutoFit/>
          </a:bodyPr>
          <a:p>
            <a:pPr marL="0" marR="0" lvl="0" indent="0" algn="l" defTabSz="914400" rtl="0" eaLnBrk="1" fontAlgn="auto" latinLnBrk="0" hangingPunct="1">
              <a:lnSpc>
                <a:spcPct val="100000"/>
              </a:lnSpc>
              <a:spcBef>
                <a:spcPts val="0"/>
              </a:spcBef>
              <a:spcAft>
                <a:spcPts val="0"/>
              </a:spcAft>
              <a:buClr>
                <a:srgbClr val="C00000"/>
              </a:buClr>
              <a:buSzTx/>
              <a:buFontTx/>
              <a:buNone/>
              <a:defRPr/>
            </a:pPr>
            <a:endParaRPr kumimoji="0" lang="en-US" altLang="zh-CN"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lvl="0">
              <a:buClr>
                <a:srgbClr val="C00000"/>
              </a:buClr>
              <a:defRPr/>
            </a:pPr>
            <a:r>
              <a:rPr lang="zh-CN" altLang="en-US" sz="2800" dirty="0" smtClean="0">
                <a:solidFill>
                  <a:prstClr val="black"/>
                </a:solidFill>
                <a:latin typeface="微软雅黑" panose="020B0503020204020204" pitchFamily="34" charset="-122"/>
                <a:ea typeface="微软雅黑" panose="020B0503020204020204" pitchFamily="34" charset="-122"/>
              </a:rPr>
              <a:t>  成长</a:t>
            </a:r>
            <a:r>
              <a:rPr lang="zh-CN" altLang="en-US" sz="2800" dirty="0">
                <a:solidFill>
                  <a:prstClr val="black"/>
                </a:solidFill>
                <a:latin typeface="微软雅黑" panose="020B0503020204020204" pitchFamily="34" charset="-122"/>
                <a:ea typeface="微软雅黑" panose="020B0503020204020204" pitchFamily="34" charset="-122"/>
              </a:rPr>
              <a:t>快</a:t>
            </a:r>
            <a:r>
              <a:rPr lang="zh-CN" altLang="en-US" sz="2800" dirty="0" smtClean="0">
                <a:solidFill>
                  <a:prstClr val="black"/>
                </a:solidFill>
                <a:latin typeface="微软雅黑" panose="020B0503020204020204" pitchFamily="34" charset="-122"/>
                <a:ea typeface="微软雅黑" panose="020B0503020204020204" pitchFamily="34" charset="-122"/>
              </a:rPr>
              <a:t>贷                            </a:t>
            </a:r>
            <a:r>
              <a:rPr lang="zh-CN" altLang="en-US" sz="2800" dirty="0" smtClean="0">
                <a:solidFill>
                  <a:prstClr val="black"/>
                </a:solidFill>
                <a:latin typeface="微软雅黑" panose="020B0503020204020204" pitchFamily="34" charset="-122"/>
                <a:ea typeface="微软雅黑" panose="020B0503020204020204" pitchFamily="34" charset="-122"/>
                <a:sym typeface="+mn-ea"/>
              </a:rPr>
              <a:t>高</a:t>
            </a:r>
            <a:r>
              <a:rPr lang="zh-CN" altLang="en-US" sz="2800" dirty="0">
                <a:solidFill>
                  <a:prstClr val="black"/>
                </a:solidFill>
                <a:latin typeface="微软雅黑" panose="020B0503020204020204" pitchFamily="34" charset="-122"/>
                <a:ea typeface="微软雅黑" panose="020B0503020204020204" pitchFamily="34" charset="-122"/>
                <a:sym typeface="+mn-ea"/>
              </a:rPr>
              <a:t>成长贷</a:t>
            </a:r>
            <a:endParaRPr lang="en-US" altLang="zh-CN" sz="2800" dirty="0">
              <a:solidFill>
                <a:prstClr val="black"/>
              </a:solidFill>
              <a:latin typeface="微软雅黑" panose="020B0503020204020204" pitchFamily="34" charset="-122"/>
              <a:ea typeface="微软雅黑" panose="020B0503020204020204" pitchFamily="34" charset="-122"/>
              <a:sym typeface="+mn-ea"/>
            </a:endParaRPr>
          </a:p>
          <a:p>
            <a:pPr lvl="0">
              <a:buClr>
                <a:srgbClr val="C00000"/>
              </a:buClr>
              <a:defRPr/>
            </a:pPr>
            <a:endParaRPr lang="en-US" altLang="zh-CN" sz="2800" dirty="0">
              <a:solidFill>
                <a:prstClr val="black"/>
              </a:solidFill>
              <a:latin typeface="微软雅黑" panose="020B0503020204020204" pitchFamily="34" charset="-122"/>
              <a:ea typeface="微软雅黑" panose="020B0503020204020204" pitchFamily="34" charset="-122"/>
              <a:sym typeface="+mn-ea"/>
            </a:endParaRPr>
          </a:p>
          <a:p>
            <a:pPr lvl="0">
              <a:buClr>
                <a:srgbClr val="C00000"/>
              </a:buClr>
              <a:defRPr/>
            </a:pPr>
            <a:r>
              <a:rPr lang="zh-CN" altLang="en-US" sz="2800" dirty="0" smtClean="0">
                <a:solidFill>
                  <a:prstClr val="black"/>
                </a:solidFill>
                <a:latin typeface="微软雅黑" panose="020B0503020204020204" pitchFamily="34" charset="-122"/>
                <a:ea typeface="微软雅黑" panose="020B0503020204020204" pitchFamily="34" charset="-122"/>
                <a:sym typeface="+mn-ea"/>
              </a:rPr>
              <a:t>  技改</a:t>
            </a:r>
            <a:r>
              <a:rPr lang="zh-CN" altLang="en-US" sz="2800" dirty="0">
                <a:solidFill>
                  <a:prstClr val="black"/>
                </a:solidFill>
                <a:latin typeface="微软雅黑" panose="020B0503020204020204" pitchFamily="34" charset="-122"/>
                <a:ea typeface="微软雅黑" panose="020B0503020204020204" pitchFamily="34" charset="-122"/>
                <a:sym typeface="+mn-ea"/>
              </a:rPr>
              <a:t>成长</a:t>
            </a:r>
            <a:r>
              <a:rPr lang="zh-CN" altLang="en-US" sz="2800" dirty="0" smtClean="0">
                <a:solidFill>
                  <a:prstClr val="black"/>
                </a:solidFill>
                <a:latin typeface="微软雅黑" panose="020B0503020204020204" pitchFamily="34" charset="-122"/>
                <a:ea typeface="微软雅黑" panose="020B0503020204020204" pitchFamily="34" charset="-122"/>
                <a:sym typeface="+mn-ea"/>
              </a:rPr>
              <a:t>贷                         流量</a:t>
            </a:r>
            <a:r>
              <a:rPr lang="zh-CN" altLang="en-US" sz="2800" dirty="0">
                <a:solidFill>
                  <a:prstClr val="black"/>
                </a:solidFill>
                <a:latin typeface="微软雅黑" panose="020B0503020204020204" pitchFamily="34" charset="-122"/>
                <a:ea typeface="微软雅黑" panose="020B0503020204020204" pitchFamily="34" charset="-122"/>
                <a:sym typeface="+mn-ea"/>
              </a:rPr>
              <a:t>贷</a:t>
            </a:r>
            <a:endParaRPr lang="en-US" altLang="zh-CN" sz="2800" dirty="0">
              <a:solidFill>
                <a:prstClr val="black"/>
              </a:solidFill>
              <a:latin typeface="微软雅黑" panose="020B0503020204020204" pitchFamily="34" charset="-122"/>
              <a:ea typeface="微软雅黑" panose="020B0503020204020204" pitchFamily="34" charset="-122"/>
              <a:sym typeface="+mn-ea"/>
            </a:endParaRPr>
          </a:p>
        </p:txBody>
      </p:sp>
      <p:pic>
        <p:nvPicPr>
          <p:cNvPr id="7" name="Picture 2" descr="C:\Program Files\Microsoft Office\MEDIA\OFFICE14\Bullets\BD15056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948" y="2460377"/>
            <a:ext cx="144286" cy="1442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Program Files\Microsoft Office\MEDIA\OFFICE14\Bullets\BD15056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339" y="2461788"/>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Program Files\Microsoft Office\MEDIA\OFFICE14\Bullets\BD15056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338" y="3270848"/>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Program Files\Microsoft Office\MEDIA\OFFICE14\Bullets\BD15056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947" y="3324473"/>
            <a:ext cx="142875" cy="142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0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txBox="1">
            <a:spLocks noChangeArrowheads="1"/>
          </p:cNvSpPr>
          <p:nvPr/>
        </p:nvSpPr>
        <p:spPr bwMode="auto">
          <a:xfrm>
            <a:off x="6988175" y="4786313"/>
            <a:ext cx="21336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91407500-0BBB-B647-8D3B-1A0D16F34106}" type="slidenum">
              <a:rPr lang="zh-CN" altLang="zh-CN" sz="1400">
                <a:latin typeface="Arial" panose="020B0604020202020204" pitchFamily="34" charset="0"/>
              </a:rPr>
            </a:fld>
            <a:endParaRPr lang="zh-CN" altLang="zh-CN" sz="1400">
              <a:latin typeface="Arial" panose="020B0604020202020204" pitchFamily="34" charset="0"/>
            </a:endParaRPr>
          </a:p>
        </p:txBody>
      </p:sp>
      <p:pic>
        <p:nvPicPr>
          <p:cNvPr id="3" name="图片 2" descr="bb2f31cf7f830ecb0d33a4669792b077-sz_197964"/>
          <p:cNvPicPr>
            <a:picLocks noChangeAspect="1"/>
          </p:cNvPicPr>
          <p:nvPr/>
        </p:nvPicPr>
        <p:blipFill>
          <a:blip r:embed="rId1"/>
          <a:stretch>
            <a:fillRect/>
          </a:stretch>
        </p:blipFill>
        <p:spPr>
          <a:xfrm>
            <a:off x="332740" y="267335"/>
            <a:ext cx="2808000" cy="482708"/>
          </a:xfrm>
          <a:prstGeom prst="rect">
            <a:avLst/>
          </a:prstGeom>
        </p:spPr>
      </p:pic>
      <p:sp>
        <p:nvSpPr>
          <p:cNvPr id="2" name="矩形 1"/>
          <p:cNvSpPr/>
          <p:nvPr/>
        </p:nvSpPr>
        <p:spPr>
          <a:xfrm>
            <a:off x="636270" y="1737995"/>
            <a:ext cx="4672965" cy="2199640"/>
          </a:xfrm>
          <a:prstGeom prst="rect">
            <a:avLst/>
          </a:prstGeom>
        </p:spPr>
        <p:txBody>
          <a:bodyPr wrap="square">
            <a:spAutoFit/>
          </a:bodyPr>
          <a:p>
            <a:pPr marL="342900" lvl="0" indent="-342900">
              <a:lnSpc>
                <a:spcPts val="2800"/>
              </a:lnSpc>
              <a:spcAft>
                <a:spcPts val="1800"/>
              </a:spcAft>
              <a:buClr>
                <a:srgbClr val="C00000"/>
              </a:buClr>
              <a:buFont typeface="Wingdings" panose="05000000000000000000" charset="0"/>
              <a:buChar char="Ø"/>
              <a:defRPr/>
            </a:pPr>
            <a:r>
              <a:rPr lang="zh-CN" altLang="en-US" sz="2000" dirty="0" smtClean="0">
                <a:solidFill>
                  <a:prstClr val="black"/>
                </a:solidFill>
                <a:latin typeface="微软雅黑" panose="020B0503020204020204" pitchFamily="34" charset="-122"/>
                <a:ea typeface="微软雅黑" panose="020B0503020204020204" pitchFamily="34" charset="-122"/>
              </a:rPr>
              <a:t>对象</a:t>
            </a:r>
            <a:r>
              <a:rPr lang="zh-CN" altLang="en-US" sz="2000" dirty="0">
                <a:solidFill>
                  <a:prstClr val="black"/>
                </a:solidFill>
                <a:latin typeface="微软雅黑" panose="020B0503020204020204" pitchFamily="34" charset="-122"/>
                <a:ea typeface="微软雅黑" panose="020B0503020204020204" pitchFamily="34" charset="-122"/>
              </a:rPr>
              <a:t>：“小升规”及培育库企业</a:t>
            </a:r>
            <a:endParaRPr lang="zh-CN" altLang="en-US" sz="2000" dirty="0">
              <a:solidFill>
                <a:prstClr val="black"/>
              </a:solidFill>
              <a:latin typeface="微软雅黑" panose="020B0503020204020204" pitchFamily="34" charset="-122"/>
              <a:ea typeface="微软雅黑" panose="020B0503020204020204" pitchFamily="34" charset="-122"/>
            </a:endParaRPr>
          </a:p>
          <a:p>
            <a:pPr marL="342900" lvl="0" indent="-342900">
              <a:lnSpc>
                <a:spcPts val="2800"/>
              </a:lnSpc>
              <a:spcAft>
                <a:spcPts val="1800"/>
              </a:spcAft>
              <a:buClr>
                <a:srgbClr val="C00000"/>
              </a:buClr>
              <a:buFont typeface="Wingdings" panose="05000000000000000000" charset="0"/>
              <a:buChar char="Ø"/>
              <a:defRPr/>
            </a:pPr>
            <a:r>
              <a:rPr lang="zh-CN" altLang="en-US" sz="2000" dirty="0" smtClean="0">
                <a:solidFill>
                  <a:prstClr val="black"/>
                </a:solidFill>
                <a:latin typeface="微软雅黑" panose="020B0503020204020204" pitchFamily="34" charset="-122"/>
                <a:ea typeface="微软雅黑" panose="020B0503020204020204" pitchFamily="34" charset="-122"/>
              </a:rPr>
              <a:t>金额</a:t>
            </a:r>
            <a:r>
              <a:rPr lang="zh-CN" altLang="en-US" sz="2000" dirty="0">
                <a:solidFill>
                  <a:prstClr val="black"/>
                </a:solidFill>
                <a:latin typeface="微软雅黑" panose="020B0503020204020204" pitchFamily="34" charset="-122"/>
                <a:ea typeface="微软雅黑" panose="020B0503020204020204" pitchFamily="34" charset="-122"/>
              </a:rPr>
              <a:t>：最高</a:t>
            </a:r>
            <a:r>
              <a:rPr lang="en-US" altLang="zh-CN" sz="2000" dirty="0">
                <a:solidFill>
                  <a:prstClr val="black"/>
                </a:solidFill>
                <a:latin typeface="微软雅黑" panose="020B0503020204020204" pitchFamily="34" charset="-122"/>
                <a:ea typeface="微软雅黑" panose="020B0503020204020204" pitchFamily="34" charset="-122"/>
              </a:rPr>
              <a:t>300</a:t>
            </a:r>
            <a:r>
              <a:rPr lang="zh-CN" altLang="en-US" sz="2000" dirty="0">
                <a:solidFill>
                  <a:prstClr val="black"/>
                </a:solidFill>
                <a:latin typeface="微软雅黑" panose="020B0503020204020204" pitchFamily="34" charset="-122"/>
                <a:ea typeface="微软雅黑" panose="020B0503020204020204" pitchFamily="34" charset="-122"/>
              </a:rPr>
              <a:t>万元</a:t>
            </a:r>
            <a:endParaRPr lang="zh-CN" altLang="en-US" sz="2000" dirty="0">
              <a:solidFill>
                <a:prstClr val="black"/>
              </a:solidFill>
              <a:latin typeface="微软雅黑" panose="020B0503020204020204" pitchFamily="34" charset="-122"/>
              <a:ea typeface="微软雅黑" panose="020B0503020204020204" pitchFamily="34" charset="-122"/>
            </a:endParaRPr>
          </a:p>
          <a:p>
            <a:pPr marL="342900" lvl="0" indent="-342900">
              <a:lnSpc>
                <a:spcPts val="2800"/>
              </a:lnSpc>
              <a:spcAft>
                <a:spcPts val="1800"/>
              </a:spcAft>
              <a:buClr>
                <a:srgbClr val="C00000"/>
              </a:buClr>
              <a:buFont typeface="Wingdings" panose="05000000000000000000" charset="0"/>
              <a:buChar char="Ø"/>
              <a:defRPr/>
            </a:pPr>
            <a:r>
              <a:rPr lang="zh-CN" altLang="en-US" sz="2000" dirty="0" smtClean="0">
                <a:solidFill>
                  <a:prstClr val="black"/>
                </a:solidFill>
                <a:latin typeface="微软雅黑" panose="020B0503020204020204" pitchFamily="34" charset="-122"/>
                <a:ea typeface="微软雅黑" panose="020B0503020204020204" pitchFamily="34" charset="-122"/>
              </a:rPr>
              <a:t>期限</a:t>
            </a:r>
            <a:r>
              <a:rPr lang="zh-CN" altLang="en-US" sz="2000" dirty="0">
                <a:solidFill>
                  <a:prstClr val="black"/>
                </a:solidFill>
                <a:latin typeface="微软雅黑" panose="020B0503020204020204" pitchFamily="34" charset="-122"/>
                <a:ea typeface="微软雅黑" panose="020B0503020204020204" pitchFamily="34" charset="-122"/>
              </a:rPr>
              <a:t>：</a:t>
            </a:r>
            <a:r>
              <a:rPr lang="en-US" altLang="zh-CN" sz="2000" dirty="0">
                <a:solidFill>
                  <a:prstClr val="black"/>
                </a:solidFill>
                <a:latin typeface="微软雅黑" panose="020B0503020204020204" pitchFamily="34" charset="-122"/>
                <a:ea typeface="微软雅黑" panose="020B0503020204020204" pitchFamily="34" charset="-122"/>
              </a:rPr>
              <a:t>1</a:t>
            </a:r>
            <a:r>
              <a:rPr lang="zh-CN" altLang="en-US" sz="2000" dirty="0">
                <a:solidFill>
                  <a:prstClr val="black"/>
                </a:solidFill>
                <a:latin typeface="微软雅黑" panose="020B0503020204020204" pitchFamily="34" charset="-122"/>
                <a:ea typeface="微软雅黑" panose="020B0503020204020204" pitchFamily="34" charset="-122"/>
              </a:rPr>
              <a:t>年</a:t>
            </a:r>
            <a:endParaRPr lang="zh-CN" altLang="en-US" sz="2000" dirty="0">
              <a:solidFill>
                <a:prstClr val="black"/>
              </a:solidFill>
              <a:latin typeface="微软雅黑" panose="020B0503020204020204" pitchFamily="34" charset="-122"/>
              <a:ea typeface="微软雅黑" panose="020B0503020204020204" pitchFamily="34" charset="-122"/>
            </a:endParaRPr>
          </a:p>
          <a:p>
            <a:pPr marL="342900" lvl="0" indent="-342900">
              <a:lnSpc>
                <a:spcPts val="2800"/>
              </a:lnSpc>
              <a:spcAft>
                <a:spcPts val="1800"/>
              </a:spcAft>
              <a:buClr>
                <a:srgbClr val="C00000"/>
              </a:buClr>
              <a:buFont typeface="Wingdings" panose="05000000000000000000" charset="0"/>
              <a:buChar char="Ø"/>
              <a:defRPr/>
            </a:pPr>
            <a:r>
              <a:rPr lang="zh-CN" altLang="en-US" sz="2000" dirty="0" smtClean="0">
                <a:solidFill>
                  <a:prstClr val="black"/>
                </a:solidFill>
                <a:latin typeface="微软雅黑" panose="020B0503020204020204" pitchFamily="34" charset="-122"/>
                <a:ea typeface="微软雅黑" panose="020B0503020204020204" pitchFamily="34" charset="-122"/>
              </a:rPr>
              <a:t>担保</a:t>
            </a:r>
            <a:r>
              <a:rPr lang="zh-CN" altLang="en-US" sz="2000" dirty="0">
                <a:solidFill>
                  <a:prstClr val="black"/>
                </a:solidFill>
                <a:latin typeface="微软雅黑" panose="020B0503020204020204" pitchFamily="34" charset="-122"/>
                <a:ea typeface="微软雅黑" panose="020B0503020204020204" pitchFamily="34" charset="-122"/>
              </a:rPr>
              <a:t>：免抵押</a:t>
            </a:r>
            <a:endParaRPr lang="zh-CN" altLang="en-US" sz="2000" dirty="0">
              <a:solidFill>
                <a:prstClr val="black"/>
              </a:solidFill>
              <a:latin typeface="微软雅黑" panose="020B0503020204020204" pitchFamily="34" charset="-122"/>
              <a:ea typeface="微软雅黑" panose="020B0503020204020204" pitchFamily="34" charset="-122"/>
            </a:endParaRPr>
          </a:p>
        </p:txBody>
      </p:sp>
      <p:sp>
        <p:nvSpPr>
          <p:cNvPr id="70660" name="Rectangle 40"/>
          <p:cNvSpPr>
            <a:spLocks noChangeArrowheads="1"/>
          </p:cNvSpPr>
          <p:nvPr/>
        </p:nvSpPr>
        <p:spPr bwMode="black">
          <a:xfrm>
            <a:off x="636270" y="1152525"/>
            <a:ext cx="763841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p>
            <a:pPr lvl="0" eaLnBrk="0" hangingPunct="0">
              <a:defRPr/>
            </a:pPr>
            <a:r>
              <a:rPr lang="zh-CN" altLang="en-US" sz="2400" b="1" dirty="0">
                <a:solidFill>
                  <a:srgbClr val="000000"/>
                </a:solidFill>
                <a:latin typeface="微软雅黑" panose="020B0503020204020204" pitchFamily="34" charset="-122"/>
                <a:ea typeface="微软雅黑" panose="020B0503020204020204" pitchFamily="34" charset="-122"/>
              </a:rPr>
              <a:t>（一）成长快贷</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30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txBox="1">
            <a:spLocks noChangeArrowheads="1"/>
          </p:cNvSpPr>
          <p:nvPr/>
        </p:nvSpPr>
        <p:spPr bwMode="auto">
          <a:xfrm>
            <a:off x="6988175" y="4786313"/>
            <a:ext cx="21336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91407500-0BBB-B647-8D3B-1A0D16F34106}" type="slidenum">
              <a:rPr lang="zh-CN" altLang="zh-CN" sz="1400">
                <a:latin typeface="Arial" panose="020B0604020202020204" pitchFamily="34" charset="0"/>
              </a:rPr>
            </a:fld>
            <a:endParaRPr lang="zh-CN" altLang="zh-CN" sz="1400">
              <a:latin typeface="Arial" panose="020B0604020202020204" pitchFamily="34" charset="0"/>
            </a:endParaRPr>
          </a:p>
        </p:txBody>
      </p:sp>
      <p:pic>
        <p:nvPicPr>
          <p:cNvPr id="3" name="图片 2" descr="bb2f31cf7f830ecb0d33a4669792b077-sz_197964"/>
          <p:cNvPicPr>
            <a:picLocks noChangeAspect="1"/>
          </p:cNvPicPr>
          <p:nvPr/>
        </p:nvPicPr>
        <p:blipFill>
          <a:blip r:embed="rId1"/>
          <a:stretch>
            <a:fillRect/>
          </a:stretch>
        </p:blipFill>
        <p:spPr>
          <a:xfrm>
            <a:off x="332740" y="267335"/>
            <a:ext cx="2808000" cy="482708"/>
          </a:xfrm>
          <a:prstGeom prst="rect">
            <a:avLst/>
          </a:prstGeom>
        </p:spPr>
      </p:pic>
      <p:sp>
        <p:nvSpPr>
          <p:cNvPr id="4" name="Rectangle 40"/>
          <p:cNvSpPr>
            <a:spLocks noChangeArrowheads="1"/>
          </p:cNvSpPr>
          <p:nvPr/>
        </p:nvSpPr>
        <p:spPr bwMode="black">
          <a:xfrm>
            <a:off x="332645" y="986745"/>
            <a:ext cx="8556695" cy="32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p>
            <a:pPr lvl="0" eaLnBrk="0" hangingPunct="0">
              <a:defRPr/>
            </a:pPr>
            <a:r>
              <a:rPr lang="zh-CN" altLang="en-US" sz="2400" b="1" dirty="0">
                <a:solidFill>
                  <a:srgbClr val="000000"/>
                </a:solidFill>
                <a:latin typeface="微软雅黑" panose="020B0503020204020204" pitchFamily="34" charset="-122"/>
                <a:ea typeface="微软雅黑" panose="020B0503020204020204" pitchFamily="34" charset="-122"/>
              </a:rPr>
              <a:t>（二）高成长贷</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sp>
        <p:nvSpPr>
          <p:cNvPr id="5" name="矩形 4"/>
          <p:cNvSpPr/>
          <p:nvPr/>
        </p:nvSpPr>
        <p:spPr>
          <a:xfrm>
            <a:off x="554355" y="1384935"/>
            <a:ext cx="7997190" cy="3190240"/>
          </a:xfrm>
          <a:prstGeom prst="rect">
            <a:avLst/>
          </a:prstGeom>
        </p:spPr>
        <p:txBody>
          <a:bodyPr wrap="square">
            <a:spAutoFit/>
          </a:bodyPr>
          <a:p>
            <a:pPr marL="342900" lvl="0" indent="-342900">
              <a:lnSpc>
                <a:spcPts val="2800"/>
              </a:lnSpc>
              <a:spcAft>
                <a:spcPts val="1200"/>
              </a:spcAft>
              <a:buClr>
                <a:srgbClr val="C00000"/>
              </a:buClr>
              <a:buFont typeface="Wingdings" panose="05000000000000000000" charset="0"/>
              <a:buChar char="Ø"/>
              <a:defRPr/>
            </a:pPr>
            <a:r>
              <a:rPr lang="zh-CN" altLang="en-US" dirty="0">
                <a:solidFill>
                  <a:prstClr val="black"/>
                </a:solidFill>
                <a:latin typeface="微软雅黑" panose="020B0503020204020204" pitchFamily="34" charset="-122"/>
                <a:ea typeface="微软雅黑" panose="020B0503020204020204" pitchFamily="34" charset="-122"/>
              </a:rPr>
              <a:t>对象</a:t>
            </a:r>
            <a:r>
              <a:rPr lang="en-US" altLang="zh-CN" dirty="0">
                <a:solidFill>
                  <a:prstClr val="black"/>
                </a:solidFill>
                <a:latin typeface="微软雅黑" panose="020B0503020204020204" pitchFamily="34" charset="-122"/>
                <a:ea typeface="微软雅黑" panose="020B0503020204020204" pitchFamily="34" charset="-122"/>
              </a:rPr>
              <a:t>：</a:t>
            </a:r>
            <a:r>
              <a:rPr lang="zh-CN" altLang="en-US" dirty="0">
                <a:solidFill>
                  <a:prstClr val="black"/>
                </a:solidFill>
                <a:latin typeface="微软雅黑" panose="020B0503020204020204" pitchFamily="34" charset="-122"/>
                <a:ea typeface="微软雅黑" panose="020B0503020204020204" pitchFamily="34" charset="-122"/>
              </a:rPr>
              <a:t>省高成长、国家专精特新</a:t>
            </a:r>
            <a:r>
              <a:rPr lang="en-US" altLang="zh-CN" dirty="0">
                <a:solidFill>
                  <a:prstClr val="black"/>
                </a:solidFill>
                <a:latin typeface="微软雅黑" panose="020B0503020204020204" pitchFamily="34" charset="-122"/>
                <a:ea typeface="微软雅黑" panose="020B0503020204020204" pitchFamily="34" charset="-122"/>
              </a:rPr>
              <a:t>“</a:t>
            </a:r>
            <a:r>
              <a:rPr lang="zh-CN" altLang="en-US" dirty="0">
                <a:solidFill>
                  <a:prstClr val="black"/>
                </a:solidFill>
                <a:latin typeface="微软雅黑" panose="020B0503020204020204" pitchFamily="34" charset="-122"/>
                <a:ea typeface="微软雅黑" panose="020B0503020204020204" pitchFamily="34" charset="-122"/>
              </a:rPr>
              <a:t>小巨人</a:t>
            </a:r>
            <a:r>
              <a:rPr lang="en-US" altLang="zh-CN" dirty="0">
                <a:solidFill>
                  <a:prstClr val="black"/>
                </a:solidFill>
                <a:latin typeface="微软雅黑" panose="020B0503020204020204" pitchFamily="34" charset="-122"/>
                <a:ea typeface="微软雅黑" panose="020B0503020204020204" pitchFamily="34" charset="-122"/>
              </a:rPr>
              <a:t>”</a:t>
            </a:r>
            <a:r>
              <a:rPr lang="en-US" altLang="zh-CN" dirty="0" err="1">
                <a:solidFill>
                  <a:prstClr val="black"/>
                </a:solidFill>
                <a:latin typeface="微软雅黑" panose="020B0503020204020204" pitchFamily="34" charset="-122"/>
                <a:ea typeface="微软雅黑" panose="020B0503020204020204" pitchFamily="34" charset="-122"/>
              </a:rPr>
              <a:t>企业</a:t>
            </a:r>
            <a:r>
              <a:rPr lang="zh-CN" altLang="en-US" dirty="0">
                <a:solidFill>
                  <a:prstClr val="black"/>
                </a:solidFill>
                <a:latin typeface="微软雅黑" panose="020B0503020204020204" pitchFamily="34" charset="-122"/>
                <a:ea typeface="微软雅黑" panose="020B0503020204020204" pitchFamily="34" charset="-122"/>
              </a:rPr>
              <a:t>、省中小（民营）企业创新产业化示范</a:t>
            </a:r>
            <a:r>
              <a:rPr lang="zh-CN" altLang="en-US" dirty="0" smtClean="0">
                <a:solidFill>
                  <a:prstClr val="black"/>
                </a:solidFill>
                <a:latin typeface="微软雅黑" panose="020B0503020204020204" pitchFamily="34" charset="-122"/>
                <a:ea typeface="微软雅黑" panose="020B0503020204020204" pitchFamily="34" charset="-122"/>
              </a:rPr>
              <a:t>基地</a:t>
            </a:r>
            <a:endParaRPr lang="zh-CN" altLang="en-US" dirty="0">
              <a:solidFill>
                <a:prstClr val="black"/>
              </a:solidFill>
              <a:latin typeface="微软雅黑" panose="020B0503020204020204" pitchFamily="34" charset="-122"/>
              <a:ea typeface="微软雅黑" panose="020B0503020204020204" pitchFamily="34" charset="-122"/>
            </a:endParaRPr>
          </a:p>
          <a:p>
            <a:pPr marL="342900" lvl="0" indent="-342900">
              <a:lnSpc>
                <a:spcPts val="2800"/>
              </a:lnSpc>
              <a:spcAft>
                <a:spcPts val="1200"/>
              </a:spcAft>
              <a:buClr>
                <a:srgbClr val="C00000"/>
              </a:buClr>
              <a:buFont typeface="Wingdings" panose="05000000000000000000" charset="0"/>
              <a:buChar char="Ø"/>
              <a:defRPr/>
            </a:pPr>
            <a:r>
              <a:rPr lang="zh-CN" altLang="en-US" dirty="0">
                <a:solidFill>
                  <a:prstClr val="black"/>
                </a:solidFill>
                <a:latin typeface="微软雅黑" panose="020B0503020204020204" pitchFamily="34" charset="-122"/>
                <a:ea typeface="微软雅黑" panose="020B0503020204020204" pitchFamily="34" charset="-122"/>
              </a:rPr>
              <a:t>金额：最高</a:t>
            </a:r>
            <a:r>
              <a:rPr lang="en-US" altLang="zh-CN" dirty="0">
                <a:solidFill>
                  <a:prstClr val="black"/>
                </a:solidFill>
                <a:latin typeface="微软雅黑" panose="020B0503020204020204" pitchFamily="34" charset="-122"/>
                <a:ea typeface="微软雅黑" panose="020B0503020204020204" pitchFamily="34" charset="-122"/>
              </a:rPr>
              <a:t>1000</a:t>
            </a:r>
            <a:r>
              <a:rPr lang="zh-CN" altLang="en-US" dirty="0">
                <a:solidFill>
                  <a:prstClr val="black"/>
                </a:solidFill>
                <a:latin typeface="微软雅黑" panose="020B0503020204020204" pitchFamily="34" charset="-122"/>
                <a:ea typeface="微软雅黑" panose="020B0503020204020204" pitchFamily="34" charset="-122"/>
              </a:rPr>
              <a:t>万</a:t>
            </a:r>
            <a:r>
              <a:rPr lang="en-US" altLang="zh-CN" dirty="0">
                <a:solidFill>
                  <a:prstClr val="black"/>
                </a:solidFill>
                <a:latin typeface="微软雅黑" panose="020B0503020204020204" pitchFamily="34" charset="-122"/>
                <a:ea typeface="微软雅黑" panose="020B0503020204020204" pitchFamily="34" charset="-122"/>
                <a:sym typeface="+mn-ea"/>
              </a:rPr>
              <a:t>元</a:t>
            </a:r>
            <a:endParaRPr lang="en-US" altLang="zh-CN" dirty="0">
              <a:solidFill>
                <a:prstClr val="black"/>
              </a:solidFill>
              <a:latin typeface="微软雅黑" panose="020B0503020204020204" pitchFamily="34" charset="-122"/>
              <a:ea typeface="微软雅黑" panose="020B0503020204020204" pitchFamily="34" charset="-122"/>
              <a:sym typeface="+mn-ea"/>
            </a:endParaRPr>
          </a:p>
          <a:p>
            <a:pPr lvl="0">
              <a:lnSpc>
                <a:spcPts val="2800"/>
              </a:lnSpc>
              <a:spcAft>
                <a:spcPts val="1200"/>
              </a:spcAft>
              <a:buClr>
                <a:srgbClr val="C00000"/>
              </a:buClr>
              <a:defRPr/>
            </a:pPr>
            <a:r>
              <a:rPr lang="en-US" altLang="zh-CN" dirty="0">
                <a:solidFill>
                  <a:prstClr val="black"/>
                </a:solidFill>
                <a:latin typeface="微软雅黑" panose="020B0503020204020204" pitchFamily="34" charset="-122"/>
                <a:ea typeface="微软雅黑" panose="020B0503020204020204" pitchFamily="34" charset="-122"/>
                <a:sym typeface="+mn-ea"/>
              </a:rPr>
              <a:t>               </a:t>
            </a:r>
            <a:r>
              <a:rPr lang="zh-CN" altLang="en-US" dirty="0">
                <a:solidFill>
                  <a:prstClr val="black"/>
                </a:solidFill>
                <a:latin typeface="微软雅黑" panose="020B0503020204020204" pitchFamily="34" charset="-122"/>
                <a:ea typeface="微软雅黑" panose="020B0503020204020204" pitchFamily="34" charset="-122"/>
                <a:sym typeface="+mn-ea"/>
              </a:rPr>
              <a:t>其中，免抵押</a:t>
            </a:r>
            <a:r>
              <a:rPr lang="en-US" altLang="zh-CN" dirty="0">
                <a:solidFill>
                  <a:prstClr val="black"/>
                </a:solidFill>
                <a:latin typeface="微软雅黑" panose="020B0503020204020204" pitchFamily="34" charset="-122"/>
                <a:ea typeface="微软雅黑" panose="020B0503020204020204" pitchFamily="34" charset="-122"/>
                <a:sym typeface="+mn-ea"/>
              </a:rPr>
              <a:t>500</a:t>
            </a:r>
            <a:r>
              <a:rPr lang="zh-CN" altLang="en-US" dirty="0">
                <a:solidFill>
                  <a:prstClr val="black"/>
                </a:solidFill>
                <a:latin typeface="微软雅黑" panose="020B0503020204020204" pitchFamily="34" charset="-122"/>
                <a:ea typeface="微软雅黑" panose="020B0503020204020204" pitchFamily="34" charset="-122"/>
                <a:sym typeface="+mn-ea"/>
              </a:rPr>
              <a:t>万元，抵押贷款金额不低于押品估值</a:t>
            </a:r>
            <a:endParaRPr lang="zh-CN" altLang="en-US" dirty="0">
              <a:solidFill>
                <a:prstClr val="black"/>
              </a:solidFill>
              <a:latin typeface="微软雅黑" panose="020B0503020204020204" pitchFamily="34" charset="-122"/>
              <a:ea typeface="微软雅黑" panose="020B0503020204020204" pitchFamily="34" charset="-122"/>
              <a:sym typeface="+mn-ea"/>
            </a:endParaRPr>
          </a:p>
          <a:p>
            <a:pPr marL="342900" lvl="0" indent="-342900">
              <a:lnSpc>
                <a:spcPts val="2800"/>
              </a:lnSpc>
              <a:spcAft>
                <a:spcPts val="1200"/>
              </a:spcAft>
              <a:buClr>
                <a:srgbClr val="C00000"/>
              </a:buClr>
              <a:buFont typeface="Wingdings" panose="05000000000000000000" charset="0"/>
              <a:buChar char="Ø"/>
              <a:defRPr/>
            </a:pPr>
            <a:r>
              <a:rPr lang="zh-CN" altLang="en-US" dirty="0" smtClean="0">
                <a:solidFill>
                  <a:prstClr val="black"/>
                </a:solidFill>
                <a:latin typeface="微软雅黑" panose="020B0503020204020204" pitchFamily="34" charset="-122"/>
                <a:ea typeface="微软雅黑" panose="020B0503020204020204" pitchFamily="34" charset="-122"/>
              </a:rPr>
              <a:t>期限</a:t>
            </a:r>
            <a:r>
              <a:rPr lang="zh-CN" altLang="en-US" dirty="0">
                <a:solidFill>
                  <a:prstClr val="black"/>
                </a:solidFill>
                <a:latin typeface="微软雅黑" panose="020B0503020204020204" pitchFamily="34" charset="-122"/>
                <a:ea typeface="微软雅黑" panose="020B0503020204020204" pitchFamily="34" charset="-122"/>
              </a:rPr>
              <a:t>：最长</a:t>
            </a:r>
            <a:r>
              <a:rPr lang="en-US" altLang="zh-CN" dirty="0">
                <a:solidFill>
                  <a:prstClr val="black"/>
                </a:solidFill>
                <a:latin typeface="微软雅黑" panose="020B0503020204020204" pitchFamily="34" charset="-122"/>
                <a:ea typeface="微软雅黑" panose="020B0503020204020204" pitchFamily="34" charset="-122"/>
              </a:rPr>
              <a:t>3</a:t>
            </a:r>
            <a:r>
              <a:rPr lang="en-US" altLang="zh-CN" dirty="0">
                <a:solidFill>
                  <a:prstClr val="black"/>
                </a:solidFill>
                <a:latin typeface="微软雅黑" panose="020B0503020204020204" pitchFamily="34" charset="-122"/>
                <a:ea typeface="微软雅黑" panose="020B0503020204020204" pitchFamily="34" charset="-122"/>
                <a:sym typeface="+mn-ea"/>
              </a:rPr>
              <a:t>年</a:t>
            </a:r>
            <a:r>
              <a:rPr lang="zh-CN" altLang="en-US" dirty="0">
                <a:solidFill>
                  <a:prstClr val="black"/>
                </a:solidFill>
                <a:latin typeface="微软雅黑" panose="020B0503020204020204" pitchFamily="34" charset="-122"/>
                <a:ea typeface="微软雅黑" panose="020B0503020204020204" pitchFamily="34" charset="-122"/>
                <a:sym typeface="+mn-ea"/>
              </a:rPr>
              <a:t>，中长期首年免还本金</a:t>
            </a:r>
            <a:endParaRPr lang="zh-CN" altLang="en-US" dirty="0">
              <a:solidFill>
                <a:prstClr val="black"/>
              </a:solidFill>
              <a:latin typeface="微软雅黑" panose="020B0503020204020204" pitchFamily="34" charset="-122"/>
              <a:ea typeface="微软雅黑" panose="020B0503020204020204" pitchFamily="34" charset="-122"/>
              <a:sym typeface="+mn-ea"/>
            </a:endParaRPr>
          </a:p>
          <a:p>
            <a:pPr marL="342900" lvl="0" indent="-342900">
              <a:lnSpc>
                <a:spcPts val="2800"/>
              </a:lnSpc>
              <a:spcAft>
                <a:spcPts val="1200"/>
              </a:spcAft>
              <a:buClr>
                <a:srgbClr val="C00000"/>
              </a:buClr>
              <a:buFont typeface="Wingdings" panose="05000000000000000000" charset="0"/>
              <a:buChar char="Ø"/>
              <a:defRPr/>
            </a:pPr>
            <a:r>
              <a:rPr lang="zh-CN" altLang="en-US" dirty="0" smtClean="0">
                <a:solidFill>
                  <a:prstClr val="black"/>
                </a:solidFill>
                <a:latin typeface="微软雅黑" panose="020B0503020204020204" pitchFamily="34" charset="-122"/>
                <a:ea typeface="微软雅黑" panose="020B0503020204020204" pitchFamily="34" charset="-122"/>
              </a:rPr>
              <a:t>担保</a:t>
            </a:r>
            <a:r>
              <a:rPr lang="zh-CN" altLang="en-US" dirty="0">
                <a:solidFill>
                  <a:prstClr val="black"/>
                </a:solidFill>
                <a:latin typeface="微软雅黑" panose="020B0503020204020204" pitchFamily="34" charset="-122"/>
                <a:ea typeface="微软雅黑" panose="020B0503020204020204" pitchFamily="34" charset="-122"/>
              </a:rPr>
              <a:t>：</a:t>
            </a:r>
            <a:r>
              <a:rPr lang="en-US" altLang="zh-CN" dirty="0" err="1">
                <a:solidFill>
                  <a:prstClr val="black"/>
                </a:solidFill>
                <a:latin typeface="微软雅黑" panose="020B0503020204020204" pitchFamily="34" charset="-122"/>
                <a:ea typeface="微软雅黑" panose="020B0503020204020204" pitchFamily="34" charset="-122"/>
                <a:sym typeface="+mn-ea"/>
              </a:rPr>
              <a:t>国家</a:t>
            </a:r>
            <a:r>
              <a:rPr lang="zh-CN" altLang="en-US" dirty="0">
                <a:solidFill>
                  <a:prstClr val="black"/>
                </a:solidFill>
                <a:latin typeface="微软雅黑" panose="020B0503020204020204" pitchFamily="34" charset="-122"/>
                <a:ea typeface="微软雅黑" panose="020B0503020204020204" pitchFamily="34" charset="-122"/>
                <a:sym typeface="+mn-ea"/>
              </a:rPr>
              <a:t>中小企业担保</a:t>
            </a:r>
            <a:r>
              <a:rPr lang="en-US" altLang="zh-CN" dirty="0" err="1">
                <a:solidFill>
                  <a:prstClr val="black"/>
                </a:solidFill>
                <a:latin typeface="微软雅黑" panose="020B0503020204020204" pitchFamily="34" charset="-122"/>
                <a:ea typeface="微软雅黑" panose="020B0503020204020204" pitchFamily="34" charset="-122"/>
                <a:sym typeface="+mn-ea"/>
              </a:rPr>
              <a:t>基金、应收账款质押、产业链核心企业担保、知识产权质押、固定资产抵押等多种灵活组合</a:t>
            </a:r>
            <a:r>
              <a:rPr lang="en-US" altLang="zh-CN" dirty="0">
                <a:solidFill>
                  <a:prstClr val="black"/>
                </a:solidFill>
                <a:latin typeface="微软雅黑" panose="020B0503020204020204" pitchFamily="34" charset="-122"/>
                <a:ea typeface="微软雅黑" panose="020B0503020204020204" pitchFamily="34" charset="-122"/>
                <a:sym typeface="+mn-ea"/>
              </a:rPr>
              <a:t>。</a:t>
            </a:r>
            <a:endParaRPr lang="en-US" altLang="zh-CN"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transition spd="slow" advTm="30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txBox="1">
            <a:spLocks noChangeArrowheads="1"/>
          </p:cNvSpPr>
          <p:nvPr/>
        </p:nvSpPr>
        <p:spPr bwMode="auto">
          <a:xfrm>
            <a:off x="6988175" y="4786313"/>
            <a:ext cx="21336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91407500-0BBB-B647-8D3B-1A0D16F34106}" type="slidenum">
              <a:rPr lang="zh-CN" altLang="zh-CN" sz="1400">
                <a:latin typeface="Arial" panose="020B0604020202020204" pitchFamily="34" charset="0"/>
              </a:rPr>
            </a:fld>
            <a:endParaRPr lang="zh-CN" altLang="zh-CN" sz="1400">
              <a:latin typeface="Arial" panose="020B0604020202020204" pitchFamily="34" charset="0"/>
            </a:endParaRPr>
          </a:p>
        </p:txBody>
      </p:sp>
      <p:pic>
        <p:nvPicPr>
          <p:cNvPr id="3" name="图片 2" descr="bb2f31cf7f830ecb0d33a4669792b077-sz_197964"/>
          <p:cNvPicPr>
            <a:picLocks noChangeAspect="1"/>
          </p:cNvPicPr>
          <p:nvPr/>
        </p:nvPicPr>
        <p:blipFill>
          <a:blip r:embed="rId1"/>
          <a:stretch>
            <a:fillRect/>
          </a:stretch>
        </p:blipFill>
        <p:spPr>
          <a:xfrm>
            <a:off x="332740" y="267335"/>
            <a:ext cx="2808000" cy="482708"/>
          </a:xfrm>
          <a:prstGeom prst="rect">
            <a:avLst/>
          </a:prstGeom>
        </p:spPr>
      </p:pic>
      <p:sp>
        <p:nvSpPr>
          <p:cNvPr id="4" name="Rectangle 40"/>
          <p:cNvSpPr>
            <a:spLocks noChangeArrowheads="1"/>
          </p:cNvSpPr>
          <p:nvPr/>
        </p:nvSpPr>
        <p:spPr bwMode="black">
          <a:xfrm>
            <a:off x="332645" y="1024845"/>
            <a:ext cx="8556695" cy="32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p>
            <a:pPr lvl="0" eaLnBrk="0" hangingPunct="0">
              <a:defRPr/>
            </a:pPr>
            <a:r>
              <a:rPr lang="zh-CN" altLang="en-US" sz="2400" b="1" dirty="0">
                <a:solidFill>
                  <a:srgbClr val="000000"/>
                </a:solidFill>
                <a:latin typeface="微软雅黑" panose="020B0503020204020204" pitchFamily="34" charset="-122"/>
                <a:ea typeface="微软雅黑" panose="020B0503020204020204" pitchFamily="34" charset="-122"/>
              </a:rPr>
              <a:t>（三）技改成长贷</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sp>
        <p:nvSpPr>
          <p:cNvPr id="5" name="矩形 4"/>
          <p:cNvSpPr/>
          <p:nvPr/>
        </p:nvSpPr>
        <p:spPr>
          <a:xfrm>
            <a:off x="673100" y="1572260"/>
            <a:ext cx="7922895" cy="2834640"/>
          </a:xfrm>
          <a:prstGeom prst="rect">
            <a:avLst/>
          </a:prstGeom>
        </p:spPr>
        <p:txBody>
          <a:bodyPr wrap="square">
            <a:spAutoFit/>
          </a:bodyPr>
          <a:p>
            <a:pPr marL="285750" indent="-285750">
              <a:lnSpc>
                <a:spcPts val="2800"/>
              </a:lnSpc>
              <a:spcAft>
                <a:spcPts val="1200"/>
              </a:spcAft>
              <a:buClr>
                <a:srgbClr val="C00000"/>
              </a:buClr>
              <a:buFont typeface="Wingdings" panose="05000000000000000000" charset="0"/>
              <a:buChar char="Ø"/>
              <a:defRPr/>
            </a:pPr>
            <a:r>
              <a:rPr lang="zh-CN" altLang="en-US" dirty="0">
                <a:solidFill>
                  <a:prstClr val="black"/>
                </a:solidFill>
                <a:latin typeface="微软雅黑" panose="020B0503020204020204" pitchFamily="34" charset="-122"/>
                <a:ea typeface="微软雅黑" panose="020B0503020204020204" pitchFamily="34" charset="-122"/>
              </a:rPr>
              <a:t>对象</a:t>
            </a:r>
            <a:r>
              <a:rPr lang="en-US" altLang="zh-CN" dirty="0">
                <a:solidFill>
                  <a:prstClr val="black"/>
                </a:solidFill>
                <a:latin typeface="微软雅黑" panose="020B0503020204020204" pitchFamily="34" charset="-122"/>
                <a:ea typeface="微软雅黑" panose="020B0503020204020204" pitchFamily="34" charset="-122"/>
              </a:rPr>
              <a:t>：</a:t>
            </a:r>
            <a:r>
              <a:rPr lang="zh-CN" altLang="en-US" dirty="0">
                <a:solidFill>
                  <a:prstClr val="black"/>
                </a:solidFill>
                <a:latin typeface="微软雅黑" panose="020B0503020204020204" pitchFamily="34" charset="-122"/>
                <a:ea typeface="微软雅黑" panose="020B0503020204020204" pitchFamily="34" charset="-122"/>
              </a:rPr>
              <a:t>在工信部门登记备案的技术改造</a:t>
            </a:r>
            <a:r>
              <a:rPr lang="en-US" altLang="zh-CN" dirty="0" err="1">
                <a:solidFill>
                  <a:prstClr val="black"/>
                </a:solidFill>
                <a:latin typeface="微软雅黑" panose="020B0503020204020204" pitchFamily="34" charset="-122"/>
                <a:ea typeface="微软雅黑" panose="020B0503020204020204" pitchFamily="34" charset="-122"/>
              </a:rPr>
              <a:t>企业</a:t>
            </a:r>
            <a:endParaRPr lang="en-US" altLang="zh-CN" dirty="0">
              <a:solidFill>
                <a:prstClr val="black"/>
              </a:solidFill>
              <a:latin typeface="微软雅黑" panose="020B0503020204020204" pitchFamily="34" charset="-122"/>
              <a:ea typeface="微软雅黑" panose="020B0503020204020204" pitchFamily="34" charset="-122"/>
            </a:endParaRPr>
          </a:p>
          <a:p>
            <a:pPr marL="285750" indent="-285750">
              <a:lnSpc>
                <a:spcPts val="2800"/>
              </a:lnSpc>
              <a:spcAft>
                <a:spcPts val="1200"/>
              </a:spcAft>
              <a:buClr>
                <a:srgbClr val="C00000"/>
              </a:buClr>
              <a:buFont typeface="Wingdings" panose="05000000000000000000" charset="0"/>
              <a:buChar char="Ø"/>
              <a:defRPr/>
            </a:pPr>
            <a:r>
              <a:rPr lang="zh-CN" altLang="en-US" dirty="0">
                <a:solidFill>
                  <a:prstClr val="black"/>
                </a:solidFill>
                <a:latin typeface="微软雅黑" panose="020B0503020204020204" pitchFamily="34" charset="-122"/>
                <a:ea typeface="微软雅黑" panose="020B0503020204020204" pitchFamily="34" charset="-122"/>
              </a:rPr>
              <a:t>金额：最高</a:t>
            </a:r>
            <a:r>
              <a:rPr lang="en-US" altLang="zh-CN" dirty="0">
                <a:solidFill>
                  <a:prstClr val="black"/>
                </a:solidFill>
                <a:latin typeface="微软雅黑" panose="020B0503020204020204" pitchFamily="34" charset="-122"/>
                <a:ea typeface="微软雅黑" panose="020B0503020204020204" pitchFamily="34" charset="-122"/>
              </a:rPr>
              <a:t>4000</a:t>
            </a:r>
            <a:r>
              <a:rPr lang="zh-CN" altLang="en-US" dirty="0">
                <a:solidFill>
                  <a:prstClr val="black"/>
                </a:solidFill>
                <a:latin typeface="微软雅黑" panose="020B0503020204020204" pitchFamily="34" charset="-122"/>
                <a:ea typeface="微软雅黑" panose="020B0503020204020204" pitchFamily="34" charset="-122"/>
              </a:rPr>
              <a:t>万</a:t>
            </a:r>
            <a:r>
              <a:rPr lang="en-US" altLang="zh-CN" dirty="0">
                <a:solidFill>
                  <a:prstClr val="black"/>
                </a:solidFill>
                <a:latin typeface="微软雅黑" panose="020B0503020204020204" pitchFamily="34" charset="-122"/>
                <a:ea typeface="微软雅黑" panose="020B0503020204020204" pitchFamily="34" charset="-122"/>
                <a:sym typeface="+mn-ea"/>
              </a:rPr>
              <a:t>元</a:t>
            </a:r>
            <a:endParaRPr lang="en-US" altLang="zh-CN" dirty="0">
              <a:solidFill>
                <a:prstClr val="black"/>
              </a:solidFill>
              <a:latin typeface="微软雅黑" panose="020B0503020204020204" pitchFamily="34" charset="-122"/>
              <a:ea typeface="微软雅黑" panose="020B0503020204020204" pitchFamily="34" charset="-122"/>
              <a:sym typeface="+mn-ea"/>
            </a:endParaRPr>
          </a:p>
          <a:p>
            <a:pPr>
              <a:lnSpc>
                <a:spcPts val="2800"/>
              </a:lnSpc>
              <a:spcAft>
                <a:spcPts val="1200"/>
              </a:spcAft>
              <a:buClr>
                <a:srgbClr val="C00000"/>
              </a:buClr>
              <a:defRPr/>
            </a:pPr>
            <a:r>
              <a:rPr lang="en-US" altLang="zh-CN" dirty="0">
                <a:solidFill>
                  <a:prstClr val="black"/>
                </a:solidFill>
                <a:latin typeface="微软雅黑" panose="020B0503020204020204" pitchFamily="34" charset="-122"/>
                <a:ea typeface="微软雅黑" panose="020B0503020204020204" pitchFamily="34" charset="-122"/>
                <a:sym typeface="+mn-ea"/>
              </a:rPr>
              <a:t>              </a:t>
            </a:r>
            <a:r>
              <a:rPr lang="zh-CN" altLang="en-US" dirty="0">
                <a:solidFill>
                  <a:prstClr val="black"/>
                </a:solidFill>
                <a:latin typeface="微软雅黑" panose="020B0503020204020204" pitchFamily="34" charset="-122"/>
                <a:ea typeface="微软雅黑" panose="020B0503020204020204" pitchFamily="34" charset="-122"/>
                <a:sym typeface="+mn-ea"/>
              </a:rPr>
              <a:t>其中，免抵押</a:t>
            </a:r>
            <a:r>
              <a:rPr lang="en-US" altLang="zh-CN" dirty="0">
                <a:solidFill>
                  <a:prstClr val="black"/>
                </a:solidFill>
                <a:latin typeface="微软雅黑" panose="020B0503020204020204" pitchFamily="34" charset="-122"/>
                <a:ea typeface="微软雅黑" panose="020B0503020204020204" pitchFamily="34" charset="-122"/>
                <a:sym typeface="+mn-ea"/>
              </a:rPr>
              <a:t>500</a:t>
            </a:r>
            <a:r>
              <a:rPr lang="zh-CN" altLang="en-US" dirty="0">
                <a:solidFill>
                  <a:prstClr val="black"/>
                </a:solidFill>
                <a:latin typeface="微软雅黑" panose="020B0503020204020204" pitchFamily="34" charset="-122"/>
                <a:ea typeface="微软雅黑" panose="020B0503020204020204" pitchFamily="34" charset="-122"/>
                <a:sym typeface="+mn-ea"/>
              </a:rPr>
              <a:t>万元，抵押贷款金额不低于押品估值</a:t>
            </a:r>
            <a:endParaRPr lang="zh-CN" altLang="en-US" dirty="0">
              <a:solidFill>
                <a:prstClr val="black"/>
              </a:solidFill>
              <a:latin typeface="微软雅黑" panose="020B0503020204020204" pitchFamily="34" charset="-122"/>
              <a:ea typeface="微软雅黑" panose="020B0503020204020204" pitchFamily="34" charset="-122"/>
              <a:sym typeface="+mn-ea"/>
            </a:endParaRPr>
          </a:p>
          <a:p>
            <a:pPr marL="285750" indent="-285750">
              <a:lnSpc>
                <a:spcPts val="2800"/>
              </a:lnSpc>
              <a:spcAft>
                <a:spcPts val="1200"/>
              </a:spcAft>
              <a:buClr>
                <a:srgbClr val="C00000"/>
              </a:buClr>
              <a:buFont typeface="Wingdings" panose="05000000000000000000" charset="0"/>
              <a:buChar char="Ø"/>
              <a:defRPr/>
            </a:pPr>
            <a:r>
              <a:rPr lang="zh-CN" altLang="en-US" dirty="0">
                <a:solidFill>
                  <a:prstClr val="black"/>
                </a:solidFill>
                <a:latin typeface="微软雅黑" panose="020B0503020204020204" pitchFamily="34" charset="-122"/>
                <a:ea typeface="微软雅黑" panose="020B0503020204020204" pitchFamily="34" charset="-122"/>
              </a:rPr>
              <a:t>期限：最长</a:t>
            </a:r>
            <a:r>
              <a:rPr lang="en-US" altLang="zh-CN" dirty="0">
                <a:solidFill>
                  <a:prstClr val="black"/>
                </a:solidFill>
                <a:latin typeface="微软雅黑" panose="020B0503020204020204" pitchFamily="34" charset="-122"/>
                <a:ea typeface="微软雅黑" panose="020B0503020204020204" pitchFamily="34" charset="-122"/>
                <a:sym typeface="+mn-ea"/>
              </a:rPr>
              <a:t>10年</a:t>
            </a:r>
            <a:endParaRPr lang="zh-CN" altLang="en-US" dirty="0">
              <a:solidFill>
                <a:prstClr val="black"/>
              </a:solidFill>
              <a:latin typeface="微软雅黑" panose="020B0503020204020204" pitchFamily="34" charset="-122"/>
              <a:ea typeface="微软雅黑" panose="020B0503020204020204" pitchFamily="34" charset="-122"/>
            </a:endParaRPr>
          </a:p>
          <a:p>
            <a:pPr marL="285750" indent="-285750">
              <a:lnSpc>
                <a:spcPts val="2800"/>
              </a:lnSpc>
              <a:spcAft>
                <a:spcPts val="1200"/>
              </a:spcAft>
              <a:buClr>
                <a:srgbClr val="C00000"/>
              </a:buClr>
              <a:buFont typeface="Wingdings" panose="05000000000000000000" charset="0"/>
              <a:buChar char="Ø"/>
              <a:defRPr/>
            </a:pPr>
            <a:r>
              <a:rPr lang="zh-CN" altLang="en-US" dirty="0">
                <a:solidFill>
                  <a:prstClr val="black"/>
                </a:solidFill>
                <a:latin typeface="微软雅黑" panose="020B0503020204020204" pitchFamily="34" charset="-122"/>
                <a:ea typeface="微软雅黑" panose="020B0503020204020204" pitchFamily="34" charset="-122"/>
              </a:rPr>
              <a:t>担保：</a:t>
            </a:r>
            <a:r>
              <a:rPr lang="en-US" altLang="zh-CN" dirty="0" err="1">
                <a:solidFill>
                  <a:prstClr val="black"/>
                </a:solidFill>
                <a:latin typeface="微软雅黑" panose="020B0503020204020204" pitchFamily="34" charset="-122"/>
                <a:ea typeface="微软雅黑" panose="020B0503020204020204" pitchFamily="34" charset="-122"/>
                <a:sym typeface="+mn-ea"/>
              </a:rPr>
              <a:t>国家</a:t>
            </a:r>
            <a:r>
              <a:rPr lang="zh-CN" altLang="en-US" dirty="0">
                <a:solidFill>
                  <a:prstClr val="black"/>
                </a:solidFill>
                <a:latin typeface="微软雅黑" panose="020B0503020204020204" pitchFamily="34" charset="-122"/>
                <a:ea typeface="微软雅黑" panose="020B0503020204020204" pitchFamily="34" charset="-122"/>
                <a:sym typeface="+mn-ea"/>
              </a:rPr>
              <a:t>中小企业担保</a:t>
            </a:r>
            <a:r>
              <a:rPr lang="en-US" altLang="zh-CN" dirty="0" err="1">
                <a:solidFill>
                  <a:prstClr val="black"/>
                </a:solidFill>
                <a:latin typeface="微软雅黑" panose="020B0503020204020204" pitchFamily="34" charset="-122"/>
                <a:ea typeface="微软雅黑" panose="020B0503020204020204" pitchFamily="34" charset="-122"/>
                <a:sym typeface="+mn-ea"/>
              </a:rPr>
              <a:t>基金、应收账款质押、产业链核心企业担保、知识产权质押、固定资产抵押、存单质押等多种灵活组合</a:t>
            </a:r>
            <a:r>
              <a:rPr lang="en-US" altLang="zh-CN" dirty="0">
                <a:solidFill>
                  <a:prstClr val="black"/>
                </a:solidFill>
                <a:latin typeface="微软雅黑" panose="020B0503020204020204" pitchFamily="34" charset="-122"/>
                <a:ea typeface="微软雅黑" panose="020B0503020204020204" pitchFamily="34" charset="-122"/>
                <a:sym typeface="+mn-ea"/>
              </a:rPr>
              <a:t>。</a:t>
            </a:r>
            <a:endParaRPr lang="en-US" altLang="zh-CN"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transition spd="slow" advTm="30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851920" y="2353325"/>
            <a:ext cx="4464495" cy="923676"/>
            <a:chOff x="2233077" y="2156234"/>
            <a:chExt cx="4464495" cy="923676"/>
          </a:xfrm>
        </p:grpSpPr>
        <p:sp>
          <p:nvSpPr>
            <p:cNvPr id="4" name="文本框 128"/>
            <p:cNvSpPr txBox="1">
              <a:spLocks noChangeArrowheads="1"/>
            </p:cNvSpPr>
            <p:nvPr/>
          </p:nvSpPr>
          <p:spPr bwMode="auto">
            <a:xfrm>
              <a:off x="2233077" y="2662080"/>
              <a:ext cx="4464495"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r" fontAlgn="base">
                <a:spcBef>
                  <a:spcPct val="0"/>
                </a:spcBef>
                <a:spcAft>
                  <a:spcPct val="0"/>
                </a:spcAft>
              </a:pPr>
              <a:r>
                <a:rPr lang="zh-CN" altLang="en-US" sz="2000" b="1" kern="0" dirty="0" smtClean="0">
                  <a:latin typeface="微软雅黑" panose="020B0503020204020204" pitchFamily="34" charset="-122"/>
                  <a:ea typeface="微软雅黑" panose="020B0503020204020204" pitchFamily="34" charset="-122"/>
                </a:rPr>
                <a:t>我们这些年</a:t>
              </a:r>
              <a:r>
                <a:rPr lang="zh-CN" altLang="en-US" sz="2000" b="1" kern="0" dirty="0">
                  <a:latin typeface="微软雅黑" panose="020B0503020204020204" pitchFamily="34" charset="-122"/>
                  <a:ea typeface="微软雅黑" panose="020B0503020204020204" pitchFamily="34" charset="-122"/>
                </a:rPr>
                <a:t> </a:t>
              </a:r>
              <a:r>
                <a:rPr lang="zh-CN" altLang="en-US" sz="2000" b="1" kern="0" dirty="0" smtClean="0">
                  <a:latin typeface="微软雅黑" panose="020B0503020204020204" pitchFamily="34" charset="-122"/>
                  <a:ea typeface="微软雅黑" panose="020B0503020204020204" pitchFamily="34" charset="-122"/>
                </a:rPr>
                <a:t>   </a:t>
              </a:r>
              <a:r>
                <a:rPr lang="en-US" altLang="zh-CN" sz="2000" b="1" kern="0" dirty="0" smtClean="0">
                  <a:latin typeface="微软雅黑" panose="020B0503020204020204" pitchFamily="34" charset="-122"/>
                  <a:ea typeface="微软雅黑" panose="020B0503020204020204" pitchFamily="34" charset="-122"/>
                </a:rPr>
                <a:t>2015-2019</a:t>
              </a:r>
              <a:endParaRPr lang="zh-CN" altLang="en-US" sz="2000" b="1" kern="0" dirty="0" smtClean="0">
                <a:latin typeface="微软雅黑" panose="020B0503020204020204" pitchFamily="34" charset="-122"/>
                <a:ea typeface="微软雅黑" panose="020B0503020204020204" pitchFamily="34" charset="-122"/>
              </a:endParaRPr>
            </a:p>
          </p:txBody>
        </p:sp>
        <p:sp>
          <p:nvSpPr>
            <p:cNvPr id="5" name="文本框 129"/>
            <p:cNvSpPr txBox="1">
              <a:spLocks noChangeArrowheads="1"/>
            </p:cNvSpPr>
            <p:nvPr/>
          </p:nvSpPr>
          <p:spPr bwMode="auto">
            <a:xfrm>
              <a:off x="5124655" y="2156234"/>
              <a:ext cx="1572917" cy="41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0" cap="none" spc="0" normalizeH="0" baseline="0" noProof="0" dirty="0" smtClean="0">
                  <a:ln>
                    <a:noFill/>
                  </a:ln>
                  <a:solidFill>
                    <a:schemeClr val="accent2">
                      <a:lumMod val="75000"/>
                    </a:schemeClr>
                  </a:solidFill>
                  <a:effectLst/>
                  <a:uLnTx/>
                  <a:uFillTx/>
                  <a:latin typeface="微软雅黑" panose="020B0503020204020204" pitchFamily="34" charset="-122"/>
                  <a:ea typeface="微软雅黑" panose="020B0503020204020204" pitchFamily="34" charset="-122"/>
                </a:rPr>
                <a:t>01</a:t>
              </a:r>
              <a:endParaRPr kumimoji="0" lang="zh-CN" altLang="en-US" sz="2000" b="1" i="0" u="none" strike="noStrike" kern="0" cap="none" spc="0" normalizeH="0" baseline="0" noProof="0" dirty="0" smtClean="0">
                <a:ln>
                  <a:noFill/>
                </a:ln>
                <a:solidFill>
                  <a:schemeClr val="accent2">
                    <a:lumMod val="75000"/>
                  </a:schemeClr>
                </a:solidFill>
                <a:effectLst/>
                <a:uLnTx/>
                <a:uFillTx/>
                <a:latin typeface="微软雅黑" panose="020B0503020204020204" pitchFamily="34" charset="-122"/>
                <a:ea typeface="微软雅黑" panose="020B0503020204020204" pitchFamily="34" charset="-122"/>
              </a:endParaRPr>
            </a:p>
          </p:txBody>
        </p:sp>
      </p:grpSp>
      <p:sp>
        <p:nvSpPr>
          <p:cNvPr id="6" name="灯片编号占位符 5"/>
          <p:cNvSpPr>
            <a:spLocks noGrp="1"/>
          </p:cNvSpPr>
          <p:nvPr>
            <p:ph type="sldNum" sz="quarter" idx="12"/>
          </p:nvPr>
        </p:nvSpPr>
        <p:spPr/>
        <p:txBody>
          <a:bodyPr/>
          <a:lstStyle/>
          <a:p>
            <a:fld id="{2E8C2C26-854B-4E54-9EA4-6A81B1689F1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advTm="300000"/>
    </mc:Choice>
    <mc:Fallback>
      <p:transition advTm="30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Freeform 59"/>
          <p:cNvSpPr>
            <a:spLocks noEditPoints="1"/>
          </p:cNvSpPr>
          <p:nvPr/>
        </p:nvSpPr>
        <p:spPr bwMode="auto">
          <a:xfrm>
            <a:off x="4716016" y="2139702"/>
            <a:ext cx="420888" cy="414208"/>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latin typeface="微软雅黑" panose="020B0503020204020204" pitchFamily="34" charset="-122"/>
              <a:ea typeface="微软雅黑" panose="020B0503020204020204" pitchFamily="34" charset="-122"/>
            </a:endParaRPr>
          </a:p>
        </p:txBody>
      </p:sp>
      <p:sp>
        <p:nvSpPr>
          <p:cNvPr id="125" name="Freeform 170"/>
          <p:cNvSpPr/>
          <p:nvPr/>
        </p:nvSpPr>
        <p:spPr bwMode="auto">
          <a:xfrm>
            <a:off x="5265046" y="3198473"/>
            <a:ext cx="390583" cy="361290"/>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latin typeface="微软雅黑" panose="020B0503020204020204" pitchFamily="34" charset="-122"/>
              <a:ea typeface="微软雅黑" panose="020B0503020204020204" pitchFamily="34" charset="-122"/>
            </a:endParaRPr>
          </a:p>
        </p:txBody>
      </p:sp>
      <p:sp>
        <p:nvSpPr>
          <p:cNvPr id="126" name="Freeform 171"/>
          <p:cNvSpPr/>
          <p:nvPr/>
        </p:nvSpPr>
        <p:spPr bwMode="auto">
          <a:xfrm>
            <a:off x="5265046" y="3052005"/>
            <a:ext cx="390583" cy="123685"/>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latin typeface="微软雅黑" panose="020B0503020204020204" pitchFamily="34" charset="-122"/>
              <a:ea typeface="微软雅黑" panose="020B0503020204020204" pitchFamily="34" charset="-122"/>
            </a:endParaRPr>
          </a:p>
        </p:txBody>
      </p:sp>
      <p:pic>
        <p:nvPicPr>
          <p:cNvPr id="3" name="图片 2" descr="bb2f31cf7f830ecb0d33a4669792b077-sz_197964"/>
          <p:cNvPicPr>
            <a:picLocks noChangeAspect="1"/>
          </p:cNvPicPr>
          <p:nvPr/>
        </p:nvPicPr>
        <p:blipFill>
          <a:blip r:embed="rId1"/>
          <a:stretch>
            <a:fillRect/>
          </a:stretch>
        </p:blipFill>
        <p:spPr>
          <a:xfrm>
            <a:off x="476885" y="332105"/>
            <a:ext cx="2471420" cy="424815"/>
          </a:xfrm>
          <a:prstGeom prst="rect">
            <a:avLst/>
          </a:prstGeom>
        </p:spPr>
      </p:pic>
      <p:sp>
        <p:nvSpPr>
          <p:cNvPr id="2" name="文本框 1"/>
          <p:cNvSpPr txBox="1"/>
          <p:nvPr/>
        </p:nvSpPr>
        <p:spPr>
          <a:xfrm>
            <a:off x="916940" y="1326515"/>
            <a:ext cx="3935095" cy="1739900"/>
          </a:xfrm>
          <a:prstGeom prst="rect">
            <a:avLst/>
          </a:prstGeom>
          <a:noFill/>
        </p:spPr>
        <p:txBody>
          <a:bodyPr wrap="square" rtlCol="0">
            <a:spAutoFit/>
          </a:bodyPr>
          <a:p>
            <a:endParaRPr lang="zh-CN" altLang="en-US" b="1"/>
          </a:p>
          <a:p>
            <a:r>
              <a:rPr lang="zh-CN" altLang="en-US" b="1"/>
              <a:t>联系在场客户经理：</a:t>
            </a:r>
            <a:endParaRPr lang="zh-CN" altLang="en-US" b="1"/>
          </a:p>
          <a:p>
            <a:r>
              <a:rPr lang="zh-CN" altLang="en-US"/>
              <a:t> </a:t>
            </a:r>
            <a:endParaRPr lang="zh-CN" altLang="en-US"/>
          </a:p>
          <a:p>
            <a:r>
              <a:rPr lang="zh-CN" altLang="en-US"/>
              <a:t> 中国银行湾仔支行  </a:t>
            </a:r>
            <a:endParaRPr lang="zh-CN" altLang="en-US"/>
          </a:p>
          <a:p>
            <a:r>
              <a:rPr lang="zh-CN" altLang="en-US"/>
              <a:t> 蒙经理</a:t>
            </a:r>
            <a:endParaRPr lang="zh-CN" altLang="en-US"/>
          </a:p>
          <a:p>
            <a:r>
              <a:rPr lang="zh-CN" altLang="en-US"/>
              <a:t>  </a:t>
            </a:r>
            <a:r>
              <a:rPr lang="en-US" altLang="zh-CN"/>
              <a:t>15992626260</a:t>
            </a:r>
            <a:endParaRPr lang="en-US" altLang="zh-CN"/>
          </a:p>
        </p:txBody>
      </p:sp>
      <p:pic>
        <p:nvPicPr>
          <p:cNvPr id="9" name="图片 8" descr="0820_1"/>
          <p:cNvPicPr>
            <a:picLocks noChangeAspect="1"/>
          </p:cNvPicPr>
          <p:nvPr/>
        </p:nvPicPr>
        <p:blipFill>
          <a:blip r:embed="rId2"/>
          <a:stretch>
            <a:fillRect/>
          </a:stretch>
        </p:blipFill>
        <p:spPr>
          <a:xfrm>
            <a:off x="5541010" y="1237615"/>
            <a:ext cx="2350135" cy="22186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300000"/>
    </mc:Choice>
    <mc:Fallback>
      <p:transition spd="slow" advTm="30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6"/>
          <p:cNvSpPr txBox="1">
            <a:spLocks noChangeArrowheads="1"/>
          </p:cNvSpPr>
          <p:nvPr/>
        </p:nvSpPr>
        <p:spPr bwMode="auto">
          <a:xfrm>
            <a:off x="6554470" y="4818062"/>
            <a:ext cx="2133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FontTx/>
              <a:buNone/>
            </a:pPr>
            <a:fld id="{D41CEFD2-C974-471A-BD35-189B774F1A49}" type="slidenum">
              <a:rPr lang="zh-CN" altLang="zh-CN" sz="1400">
                <a:latin typeface="Arial" panose="020B0604020202020204" pitchFamily="34" charset="0"/>
              </a:rPr>
            </a:fld>
            <a:endParaRPr lang="zh-CN" altLang="zh-CN" sz="1400">
              <a:latin typeface="Arial" panose="020B0604020202020204" pitchFamily="34" charset="0"/>
            </a:endParaRPr>
          </a:p>
        </p:txBody>
      </p:sp>
      <p:cxnSp>
        <p:nvCxnSpPr>
          <p:cNvPr id="37" name="Straight Connector 30"/>
          <p:cNvCxnSpPr>
            <a:stCxn id="55" idx="6"/>
            <a:endCxn id="54" idx="2"/>
          </p:cNvCxnSpPr>
          <p:nvPr/>
        </p:nvCxnSpPr>
        <p:spPr>
          <a:xfrm>
            <a:off x="5204917" y="2265479"/>
            <a:ext cx="621665" cy="78676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2"/>
          <p:cNvCxnSpPr>
            <a:stCxn id="51" idx="6"/>
            <a:endCxn id="53" idx="2"/>
          </p:cNvCxnSpPr>
          <p:nvPr/>
        </p:nvCxnSpPr>
        <p:spPr>
          <a:xfrm>
            <a:off x="2463477" y="2292870"/>
            <a:ext cx="447675" cy="97980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0" name="Oval 35"/>
          <p:cNvSpPr/>
          <p:nvPr/>
        </p:nvSpPr>
        <p:spPr bwMode="gray">
          <a:xfrm>
            <a:off x="578759" y="3033882"/>
            <a:ext cx="645164" cy="601876"/>
          </a:xfrm>
          <a:prstGeom prst="ellipse">
            <a:avLst/>
          </a:prstGeom>
          <a:solidFill>
            <a:srgbClr val="A80000"/>
          </a:solidFill>
          <a:ln w="19050" algn="ctr">
            <a:noFill/>
            <a:miter lim="800000"/>
          </a:ln>
        </p:spPr>
        <p:txBody>
          <a:bodyPr wrap="square" lIns="0" tIns="0" rIns="0" bIns="0" rtlCol="0" anchor="ctr" anchorCtr="1"/>
          <a:lstStyle/>
          <a:p>
            <a:pPr algn="ctr">
              <a:lnSpc>
                <a:spcPct val="106000"/>
              </a:lnSpc>
              <a:buFont typeface="Wingdings 2" panose="05020102010507070707" pitchFamily="18" charset="2"/>
              <a:buNone/>
            </a:pPr>
            <a:r>
              <a:rPr lang="en-US" sz="1400" b="1" dirty="0">
                <a:solidFill>
                  <a:schemeClr val="bg1"/>
                </a:solidFill>
              </a:rPr>
              <a:t>2015</a:t>
            </a:r>
            <a:r>
              <a:rPr lang="zh-CN" altLang="en-US" sz="1400" b="1" dirty="0">
                <a:solidFill>
                  <a:schemeClr val="bg1"/>
                </a:solidFill>
              </a:rPr>
              <a:t>年</a:t>
            </a:r>
            <a:endParaRPr lang="zh-CN" altLang="en-US" sz="1400" b="1" dirty="0">
              <a:solidFill>
                <a:schemeClr val="bg1"/>
              </a:solidFill>
            </a:endParaRPr>
          </a:p>
        </p:txBody>
      </p:sp>
      <p:sp>
        <p:nvSpPr>
          <p:cNvPr id="51" name="Oval 36"/>
          <p:cNvSpPr/>
          <p:nvPr/>
        </p:nvSpPr>
        <p:spPr bwMode="gray">
          <a:xfrm>
            <a:off x="1702435" y="1921510"/>
            <a:ext cx="760730" cy="742315"/>
          </a:xfrm>
          <a:prstGeom prst="ellipse">
            <a:avLst/>
          </a:prstGeom>
          <a:solidFill>
            <a:schemeClr val="bg1">
              <a:lumMod val="50000"/>
            </a:schemeClr>
          </a:solidFill>
          <a:ln w="9525">
            <a:solidFill>
              <a:schemeClr val="bg1">
                <a:lumMod val="50000"/>
              </a:schemeClr>
            </a:solidFill>
            <a:round/>
          </a:ln>
          <a:effectLst>
            <a:outerShdw blurRad="40000" dist="20000" dir="5400000" rotWithShape="0">
              <a:srgbClr val="000000">
                <a:alpha val="37999"/>
              </a:srgbClr>
            </a:outerShdw>
          </a:effectLst>
        </p:spPr>
        <p:txBody>
          <a:bodyPr wrap="none" anchor="ctr"/>
          <a:lstStyle/>
          <a:p>
            <a:pPr algn="ctr"/>
            <a:endParaRPr lang="en-US" sz="1400" b="1" dirty="0">
              <a:solidFill>
                <a:schemeClr val="bg1"/>
              </a:solidFill>
              <a:latin typeface="微软雅黑" panose="020B0503020204020204" pitchFamily="34" charset="-122"/>
            </a:endParaRPr>
          </a:p>
          <a:p>
            <a:pPr algn="ctr"/>
            <a:r>
              <a:rPr lang="en-US" sz="1400" b="1" dirty="0">
                <a:solidFill>
                  <a:schemeClr val="bg1"/>
                </a:solidFill>
                <a:latin typeface="微软雅黑" panose="020B0503020204020204" pitchFamily="34" charset="-122"/>
              </a:rPr>
              <a:t>2016</a:t>
            </a:r>
            <a:r>
              <a:rPr lang="zh-CN" altLang="en-US" sz="1400" b="1" dirty="0">
                <a:solidFill>
                  <a:schemeClr val="bg1"/>
                </a:solidFill>
                <a:latin typeface="微软雅黑" panose="020B0503020204020204" pitchFamily="34" charset="-122"/>
              </a:rPr>
              <a:t>年</a:t>
            </a:r>
            <a:endParaRPr lang="zh-CN" altLang="en-US" sz="1400" b="1" dirty="0">
              <a:solidFill>
                <a:schemeClr val="bg1"/>
              </a:solidFill>
              <a:latin typeface="微软雅黑" panose="020B0503020204020204" pitchFamily="34" charset="-122"/>
            </a:endParaRPr>
          </a:p>
          <a:p>
            <a:pPr algn="ctr"/>
            <a:endParaRPr lang="zh-CN" altLang="en-US" sz="1400" b="1" dirty="0">
              <a:solidFill>
                <a:schemeClr val="bg1"/>
              </a:solidFill>
              <a:latin typeface="微软雅黑" panose="020B0503020204020204" pitchFamily="34" charset="-122"/>
            </a:endParaRPr>
          </a:p>
        </p:txBody>
      </p:sp>
      <p:sp>
        <p:nvSpPr>
          <p:cNvPr id="53" name="Oval 38"/>
          <p:cNvSpPr/>
          <p:nvPr/>
        </p:nvSpPr>
        <p:spPr bwMode="gray">
          <a:xfrm>
            <a:off x="2910840" y="2908935"/>
            <a:ext cx="716915" cy="727075"/>
          </a:xfrm>
          <a:prstGeom prst="ellipse">
            <a:avLst/>
          </a:prstGeom>
          <a:solidFill>
            <a:srgbClr val="A80000"/>
          </a:solidFill>
          <a:ln w="19050" algn="ctr">
            <a:noFill/>
            <a:miter lim="800000"/>
          </a:ln>
        </p:spPr>
        <p:txBody>
          <a:bodyPr wrap="square" lIns="0" tIns="0" rIns="0" bIns="0" rtlCol="0" anchor="ctr" anchorCtr="1"/>
          <a:lstStyle/>
          <a:p>
            <a:pPr algn="ctr">
              <a:lnSpc>
                <a:spcPct val="106000"/>
              </a:lnSpc>
              <a:buFont typeface="Wingdings 2" panose="05020102010507070707" pitchFamily="18" charset="2"/>
              <a:buNone/>
            </a:pPr>
            <a:r>
              <a:rPr lang="en-US" sz="1400" b="1" dirty="0">
                <a:solidFill>
                  <a:schemeClr val="bg1"/>
                </a:solidFill>
              </a:rPr>
              <a:t>2017</a:t>
            </a:r>
            <a:r>
              <a:rPr lang="zh-CN" altLang="en-US" sz="1400" b="1" dirty="0">
                <a:solidFill>
                  <a:schemeClr val="bg1"/>
                </a:solidFill>
              </a:rPr>
              <a:t>年</a:t>
            </a:r>
            <a:endParaRPr lang="zh-CN" altLang="en-US" sz="1400" b="1" dirty="0">
              <a:solidFill>
                <a:schemeClr val="bg1"/>
              </a:solidFill>
            </a:endParaRPr>
          </a:p>
        </p:txBody>
      </p:sp>
      <p:sp>
        <p:nvSpPr>
          <p:cNvPr id="54" name="Oval 39"/>
          <p:cNvSpPr/>
          <p:nvPr/>
        </p:nvSpPr>
        <p:spPr bwMode="gray">
          <a:xfrm>
            <a:off x="5826760" y="2663825"/>
            <a:ext cx="774700" cy="776605"/>
          </a:xfrm>
          <a:prstGeom prst="ellipse">
            <a:avLst/>
          </a:prstGeom>
          <a:solidFill>
            <a:srgbClr val="A80000"/>
          </a:solidFill>
          <a:ln w="19050" algn="ctr">
            <a:noFill/>
            <a:miter lim="800000"/>
          </a:ln>
        </p:spPr>
        <p:txBody>
          <a:bodyPr wrap="square" lIns="0" tIns="0" rIns="0" bIns="0" rtlCol="0" anchor="ctr" anchorCtr="1"/>
          <a:lstStyle/>
          <a:p>
            <a:pPr algn="ctr">
              <a:lnSpc>
                <a:spcPct val="106000"/>
              </a:lnSpc>
              <a:buFont typeface="Wingdings 2" panose="05020102010507070707" pitchFamily="18" charset="2"/>
              <a:buNone/>
            </a:pPr>
            <a:r>
              <a:rPr lang="en-US" sz="1600" b="1" dirty="0">
                <a:solidFill>
                  <a:schemeClr val="bg1"/>
                </a:solidFill>
              </a:rPr>
              <a:t>2019</a:t>
            </a:r>
            <a:r>
              <a:rPr lang="zh-CN" altLang="en-US" sz="1600" b="1" dirty="0">
                <a:solidFill>
                  <a:schemeClr val="bg1"/>
                </a:solidFill>
              </a:rPr>
              <a:t>年</a:t>
            </a:r>
            <a:endParaRPr lang="zh-CN" altLang="en-US" sz="1600" b="1" dirty="0">
              <a:solidFill>
                <a:schemeClr val="bg1"/>
              </a:solidFill>
            </a:endParaRPr>
          </a:p>
        </p:txBody>
      </p:sp>
      <p:sp>
        <p:nvSpPr>
          <p:cNvPr id="55" name="Oval 40"/>
          <p:cNvSpPr/>
          <p:nvPr/>
        </p:nvSpPr>
        <p:spPr bwMode="gray">
          <a:xfrm>
            <a:off x="4354652" y="1868645"/>
            <a:ext cx="850265" cy="793667"/>
          </a:xfrm>
          <a:prstGeom prst="ellipse">
            <a:avLst/>
          </a:prstGeom>
          <a:solidFill>
            <a:schemeClr val="bg1">
              <a:lumMod val="50000"/>
            </a:schemeClr>
          </a:solidFill>
          <a:ln w="9525">
            <a:solidFill>
              <a:schemeClr val="bg1">
                <a:lumMod val="50000"/>
              </a:schemeClr>
            </a:solidFill>
            <a:round/>
          </a:ln>
          <a:effectLst>
            <a:outerShdw blurRad="40000" dist="20000" dir="5400000" rotWithShape="0">
              <a:srgbClr val="000000">
                <a:alpha val="37999"/>
              </a:srgbClr>
            </a:outerShdw>
          </a:effectLst>
        </p:spPr>
        <p:txBody>
          <a:bodyPr wrap="none" anchor="ctr"/>
          <a:lstStyle/>
          <a:p>
            <a:pPr algn="ctr"/>
            <a:r>
              <a:rPr lang="en-US" altLang="zh-CN" sz="1200" b="1" dirty="0">
                <a:solidFill>
                  <a:schemeClr val="bg1"/>
                </a:solidFill>
                <a:latin typeface="微软雅黑" panose="020B0503020204020204" pitchFamily="34" charset="-122"/>
              </a:rPr>
              <a:t>2018</a:t>
            </a:r>
            <a:r>
              <a:rPr lang="zh-CN" altLang="en-US" sz="1200" b="1" dirty="0">
                <a:solidFill>
                  <a:schemeClr val="bg1"/>
                </a:solidFill>
                <a:latin typeface="微软雅黑" panose="020B0503020204020204" pitchFamily="34" charset="-122"/>
              </a:rPr>
              <a:t>年</a:t>
            </a:r>
            <a:endParaRPr lang="zh-CN" altLang="en-US" sz="1200" b="1" dirty="0">
              <a:solidFill>
                <a:schemeClr val="bg1"/>
              </a:solidFill>
              <a:latin typeface="微软雅黑" panose="020B0503020204020204" pitchFamily="34" charset="-122"/>
            </a:endParaRPr>
          </a:p>
        </p:txBody>
      </p:sp>
      <p:cxnSp>
        <p:nvCxnSpPr>
          <p:cNvPr id="62" name="Straight Connector 50"/>
          <p:cNvCxnSpPr>
            <a:stCxn id="50" idx="7"/>
            <a:endCxn id="51" idx="2"/>
          </p:cNvCxnSpPr>
          <p:nvPr/>
        </p:nvCxnSpPr>
        <p:spPr>
          <a:xfrm flipV="1">
            <a:off x="1129030" y="2292985"/>
            <a:ext cx="573405" cy="82931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51"/>
          <p:cNvCxnSpPr>
            <a:stCxn id="53" idx="6"/>
            <a:endCxn id="55" idx="2"/>
          </p:cNvCxnSpPr>
          <p:nvPr/>
        </p:nvCxnSpPr>
        <p:spPr>
          <a:xfrm flipV="1">
            <a:off x="3627750" y="2265410"/>
            <a:ext cx="727075" cy="100711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9" name="Group 3"/>
          <p:cNvGrpSpPr/>
          <p:nvPr/>
        </p:nvGrpSpPr>
        <p:grpSpPr>
          <a:xfrm>
            <a:off x="179070" y="3733165"/>
            <a:ext cx="1444631" cy="1193196"/>
            <a:chOff x="678668" y="2461690"/>
            <a:chExt cx="1226940" cy="935744"/>
          </a:xfrm>
        </p:grpSpPr>
        <p:sp>
          <p:nvSpPr>
            <p:cNvPr id="100" name="TextBox 41"/>
            <p:cNvSpPr txBox="1"/>
            <p:nvPr/>
          </p:nvSpPr>
          <p:spPr>
            <a:xfrm>
              <a:off x="716567" y="2548862"/>
              <a:ext cx="1189041" cy="848572"/>
            </a:xfrm>
            <a:prstGeom prst="rect">
              <a:avLst/>
            </a:prstGeom>
            <a:noFill/>
          </p:spPr>
          <p:txBody>
            <a:bodyPr wrap="square" lIns="0" tIns="0" rIns="0" bIns="0" rtlCol="0">
              <a:spAutoFit/>
            </a:bodyPr>
            <a:lstStyle/>
            <a:p>
              <a:pPr marL="171450" indent="-171450">
                <a:spcBef>
                  <a:spcPts val="300"/>
                </a:spcBef>
                <a:buClr>
                  <a:srgbClr val="C00000"/>
                </a:buClr>
                <a:buSzPct val="100000"/>
                <a:buFont typeface="Arial" panose="020B0604020202020204" pitchFamily="34" charset="0"/>
                <a:buChar char="•"/>
              </a:pPr>
              <a:r>
                <a:rPr lang="zh-CN" altLang="en-US" sz="1100" dirty="0">
                  <a:solidFill>
                    <a:srgbClr val="313131"/>
                  </a:solidFill>
                  <a:latin typeface="华文细黑" panose="02010600040101010101" pitchFamily="2" charset="-122"/>
                  <a:ea typeface="华文细黑" panose="02010600040101010101" pitchFamily="2" charset="-122"/>
                  <a:sym typeface="+mn-ea"/>
                </a:rPr>
                <a:t>成立部门专门服务小微企业；</a:t>
              </a:r>
              <a:endParaRPr lang="zh-CN" altLang="en-US" sz="1100" dirty="0">
                <a:solidFill>
                  <a:srgbClr val="313131"/>
                </a:solidFill>
                <a:latin typeface="华文细黑" panose="02010600040101010101" pitchFamily="2" charset="-122"/>
                <a:ea typeface="华文细黑" panose="02010600040101010101" pitchFamily="2" charset="-122"/>
                <a:sym typeface="+mn-ea"/>
              </a:endParaRPr>
            </a:p>
            <a:p>
              <a:pPr marL="171450" indent="-171450">
                <a:spcBef>
                  <a:spcPts val="300"/>
                </a:spcBef>
                <a:buClr>
                  <a:srgbClr val="C00000"/>
                </a:buClr>
                <a:buSzPct val="100000"/>
                <a:buFont typeface="Arial" panose="020B0604020202020204" pitchFamily="34" charset="0"/>
                <a:buChar char="•"/>
              </a:pPr>
              <a:r>
                <a:rPr lang="zh-CN" altLang="en-US" sz="1100" dirty="0">
                  <a:solidFill>
                    <a:srgbClr val="313131"/>
                  </a:solidFill>
                  <a:latin typeface="华文细黑" panose="02010600040101010101" pitchFamily="2" charset="-122"/>
                  <a:ea typeface="华文细黑" panose="02010600040101010101" pitchFamily="2" charset="-122"/>
                  <a:sym typeface="+mn-ea"/>
                </a:rPr>
                <a:t>大力推广</a:t>
              </a:r>
              <a:r>
                <a:rPr lang="en-US" altLang="zh-CN" sz="1100" dirty="0">
                  <a:solidFill>
                    <a:srgbClr val="313131"/>
                  </a:solidFill>
                  <a:latin typeface="华文细黑" panose="02010600040101010101" pitchFamily="2" charset="-122"/>
                  <a:ea typeface="华文细黑" panose="02010600040101010101" pitchFamily="2" charset="-122"/>
                  <a:sym typeface="+mn-ea"/>
                </a:rPr>
                <a:t>“</a:t>
              </a:r>
              <a:r>
                <a:rPr lang="zh-CN" altLang="en-US" sz="1100" dirty="0">
                  <a:solidFill>
                    <a:srgbClr val="313131"/>
                  </a:solidFill>
                  <a:latin typeface="华文细黑" panose="02010600040101010101" pitchFamily="2" charset="-122"/>
                  <a:ea typeface="华文细黑" panose="02010600040101010101" pitchFamily="2" charset="-122"/>
                  <a:sym typeface="+mn-ea"/>
                </a:rPr>
                <a:t>科技通宝</a:t>
              </a:r>
              <a:r>
                <a:rPr lang="en-US" altLang="zh-CN" sz="1100" dirty="0">
                  <a:solidFill>
                    <a:srgbClr val="313131"/>
                  </a:solidFill>
                  <a:latin typeface="华文细黑" panose="02010600040101010101" pitchFamily="2" charset="-122"/>
                  <a:ea typeface="华文细黑" panose="02010600040101010101" pitchFamily="2" charset="-122"/>
                  <a:sym typeface="+mn-ea"/>
                </a:rPr>
                <a:t>”</a:t>
              </a:r>
              <a:r>
                <a:rPr lang="zh-CN" altLang="en-US" sz="1100" dirty="0">
                  <a:solidFill>
                    <a:srgbClr val="313131"/>
                  </a:solidFill>
                  <a:latin typeface="华文细黑" panose="02010600040101010101" pitchFamily="2" charset="-122"/>
                  <a:ea typeface="华文细黑" panose="02010600040101010101" pitchFamily="2" charset="-122"/>
                  <a:sym typeface="+mn-ea"/>
                </a:rPr>
                <a:t>信贷产品；</a:t>
              </a:r>
              <a:endParaRPr lang="zh-CN" altLang="en-US" sz="1100" dirty="0">
                <a:solidFill>
                  <a:srgbClr val="313131"/>
                </a:solidFill>
                <a:latin typeface="华文细黑" panose="02010600040101010101" pitchFamily="2" charset="-122"/>
                <a:ea typeface="华文细黑" panose="02010600040101010101" pitchFamily="2" charset="-122"/>
              </a:endParaRPr>
            </a:p>
            <a:p>
              <a:pPr marL="171450" indent="-171450">
                <a:spcBef>
                  <a:spcPts val="300"/>
                </a:spcBef>
                <a:buClr>
                  <a:srgbClr val="C00000"/>
                </a:buClr>
                <a:buSzPct val="100000"/>
                <a:buFont typeface="Arial" panose="020B0604020202020204" pitchFamily="34" charset="0"/>
                <a:buChar char="•"/>
              </a:pPr>
              <a:r>
                <a:rPr lang="zh-CN" altLang="en-US" sz="1100" dirty="0">
                  <a:solidFill>
                    <a:srgbClr val="313131"/>
                  </a:solidFill>
                  <a:latin typeface="华文细黑" panose="02010600040101010101" pitchFamily="2" charset="-122"/>
                  <a:ea typeface="华文细黑" panose="02010600040101010101" pitchFamily="2" charset="-122"/>
                  <a:sym typeface="+mn-ea"/>
                </a:rPr>
                <a:t>设立科技支行，服务科技创新企业；</a:t>
              </a:r>
              <a:endParaRPr lang="zh-CN" altLang="en-US" sz="1100" dirty="0" smtClean="0">
                <a:solidFill>
                  <a:srgbClr val="313131"/>
                </a:solidFill>
                <a:latin typeface="华文细黑" panose="02010600040101010101" pitchFamily="2" charset="-122"/>
                <a:ea typeface="华文细黑" panose="02010600040101010101" pitchFamily="2" charset="-122"/>
              </a:endParaRPr>
            </a:p>
          </p:txBody>
        </p:sp>
        <p:cxnSp>
          <p:nvCxnSpPr>
            <p:cNvPr id="101" name="Straight Connector 48"/>
            <p:cNvCxnSpPr/>
            <p:nvPr/>
          </p:nvCxnSpPr>
          <p:spPr>
            <a:xfrm flipV="1">
              <a:off x="678668" y="2461690"/>
              <a:ext cx="1125005" cy="7968"/>
            </a:xfrm>
            <a:prstGeom prst="line">
              <a:avLst/>
            </a:prstGeom>
            <a:ln w="25400">
              <a:solidFill>
                <a:srgbClr val="C00000"/>
              </a:solidFill>
            </a:ln>
            <a:effectLst>
              <a:outerShdw blurRad="127000" dist="12700" dir="16200000" sx="101000" sy="101000"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grpSp>
      <p:grpSp>
        <p:nvGrpSpPr>
          <p:cNvPr id="103" name="Group 3"/>
          <p:cNvGrpSpPr/>
          <p:nvPr/>
        </p:nvGrpSpPr>
        <p:grpSpPr>
          <a:xfrm>
            <a:off x="1327263" y="831502"/>
            <a:ext cx="1512168" cy="931776"/>
            <a:chOff x="597590" y="2497592"/>
            <a:chExt cx="1468643" cy="883356"/>
          </a:xfrm>
        </p:grpSpPr>
        <p:sp>
          <p:nvSpPr>
            <p:cNvPr id="104" name="TextBox 41"/>
            <p:cNvSpPr txBox="1"/>
            <p:nvPr/>
          </p:nvSpPr>
          <p:spPr>
            <a:xfrm>
              <a:off x="597590" y="2497592"/>
              <a:ext cx="1468643" cy="830763"/>
            </a:xfrm>
            <a:prstGeom prst="rect">
              <a:avLst/>
            </a:prstGeom>
            <a:noFill/>
          </p:spPr>
          <p:txBody>
            <a:bodyPr wrap="square" lIns="0" tIns="0" rIns="0" bIns="0" rtlCol="0">
              <a:spAutoFit/>
            </a:bodyPr>
            <a:lstStyle/>
            <a:p>
              <a:pPr marL="171450" indent="-171450">
                <a:spcBef>
                  <a:spcPts val="300"/>
                </a:spcBef>
                <a:buClr>
                  <a:srgbClr val="C00000"/>
                </a:buClr>
                <a:buSzPct val="100000"/>
                <a:buFont typeface="Arial" panose="020B0604020202020204" pitchFamily="34" charset="0"/>
                <a:buChar char="•"/>
              </a:pPr>
              <a:r>
                <a:rPr lang="zh-CN" altLang="en-US" sz="1100" dirty="0" smtClean="0">
                  <a:solidFill>
                    <a:srgbClr val="313131"/>
                  </a:solidFill>
                  <a:latin typeface="华文细黑" panose="02010600040101010101" pitchFamily="2" charset="-122"/>
                  <a:ea typeface="华文细黑" panose="02010600040101010101" pitchFamily="2" charset="-122"/>
                  <a:sym typeface="+mn-ea"/>
                </a:rPr>
                <a:t>探索投贷联动；</a:t>
              </a:r>
              <a:endParaRPr lang="zh-CN" altLang="en-US" sz="1100" dirty="0" smtClean="0">
                <a:solidFill>
                  <a:srgbClr val="313131"/>
                </a:solidFill>
                <a:latin typeface="华文细黑" panose="02010600040101010101" pitchFamily="2" charset="-122"/>
                <a:ea typeface="华文细黑" panose="02010600040101010101" pitchFamily="2" charset="-122"/>
              </a:endParaRPr>
            </a:p>
            <a:p>
              <a:pPr marL="171450" indent="-171450">
                <a:spcBef>
                  <a:spcPts val="300"/>
                </a:spcBef>
                <a:buClr>
                  <a:srgbClr val="C00000"/>
                </a:buClr>
                <a:buSzPct val="100000"/>
                <a:buFont typeface="Arial" panose="020B0604020202020204" pitchFamily="34" charset="0"/>
                <a:buChar char="•"/>
              </a:pPr>
              <a:r>
                <a:rPr lang="zh-CN" altLang="en-US" sz="1100" dirty="0" smtClean="0">
                  <a:solidFill>
                    <a:srgbClr val="313131"/>
                  </a:solidFill>
                  <a:latin typeface="华文细黑" panose="02010600040101010101" pitchFamily="2" charset="-122"/>
                  <a:ea typeface="华文细黑" panose="02010600040101010101" pitchFamily="2" charset="-122"/>
                  <a:sym typeface="+mn-ea"/>
                </a:rPr>
                <a:t>首次举办中</a:t>
              </a:r>
              <a:r>
                <a:rPr lang="zh-CN" altLang="en-US" sz="1100" dirty="0">
                  <a:solidFill>
                    <a:srgbClr val="313131"/>
                  </a:solidFill>
                  <a:latin typeface="华文细黑" panose="02010600040101010101" pitchFamily="2" charset="-122"/>
                  <a:ea typeface="华文细黑" panose="02010600040101010101" pitchFamily="2" charset="-122"/>
                  <a:sym typeface="+mn-ea"/>
                </a:rPr>
                <a:t>银科创企业投贷联动</a:t>
              </a:r>
              <a:r>
                <a:rPr lang="zh-CN" altLang="en-US" sz="1100" dirty="0" smtClean="0">
                  <a:solidFill>
                    <a:srgbClr val="313131"/>
                  </a:solidFill>
                  <a:latin typeface="华文细黑" panose="02010600040101010101" pitchFamily="2" charset="-122"/>
                  <a:ea typeface="华文细黑" panose="02010600040101010101" pitchFamily="2" charset="-122"/>
                  <a:sym typeface="+mn-ea"/>
                </a:rPr>
                <a:t>直通车活动，服务</a:t>
              </a:r>
              <a:r>
                <a:rPr lang="en-US" altLang="zh-CN" sz="1100" dirty="0" smtClean="0">
                  <a:solidFill>
                    <a:srgbClr val="313131"/>
                  </a:solidFill>
                  <a:latin typeface="华文细黑" panose="02010600040101010101" pitchFamily="2" charset="-122"/>
                  <a:ea typeface="华文细黑" panose="02010600040101010101" pitchFamily="2" charset="-122"/>
                  <a:sym typeface="+mn-ea"/>
                </a:rPr>
                <a:t>65</a:t>
              </a:r>
              <a:r>
                <a:rPr lang="zh-CN" altLang="en-US" sz="1100" dirty="0" smtClean="0">
                  <a:solidFill>
                    <a:srgbClr val="313131"/>
                  </a:solidFill>
                  <a:latin typeface="华文细黑" panose="02010600040101010101" pitchFamily="2" charset="-122"/>
                  <a:ea typeface="华文细黑" panose="02010600040101010101" pitchFamily="2" charset="-122"/>
                  <a:sym typeface="+mn-ea"/>
                </a:rPr>
                <a:t>家参会企业。</a:t>
              </a:r>
              <a:endParaRPr lang="zh-CN" altLang="en-US" sz="1100" dirty="0">
                <a:solidFill>
                  <a:srgbClr val="313131"/>
                </a:solidFill>
                <a:latin typeface="华文细黑" panose="02010600040101010101" pitchFamily="2" charset="-122"/>
                <a:ea typeface="华文细黑" panose="02010600040101010101" pitchFamily="2" charset="-122"/>
              </a:endParaRPr>
            </a:p>
          </p:txBody>
        </p:sp>
        <p:cxnSp>
          <p:nvCxnSpPr>
            <p:cNvPr id="105" name="Straight Connector 48"/>
            <p:cNvCxnSpPr/>
            <p:nvPr/>
          </p:nvCxnSpPr>
          <p:spPr>
            <a:xfrm>
              <a:off x="711047" y="3380948"/>
              <a:ext cx="1240117" cy="0"/>
            </a:xfrm>
            <a:prstGeom prst="line">
              <a:avLst/>
            </a:prstGeom>
            <a:ln w="25400">
              <a:solidFill>
                <a:srgbClr val="C00000"/>
              </a:solidFill>
            </a:ln>
            <a:effectLst>
              <a:outerShdw blurRad="127000" dist="12700" dir="16200000" sx="101000" sy="101000"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grpSp>
      <p:grpSp>
        <p:nvGrpSpPr>
          <p:cNvPr id="107" name="Group 3"/>
          <p:cNvGrpSpPr/>
          <p:nvPr/>
        </p:nvGrpSpPr>
        <p:grpSpPr>
          <a:xfrm>
            <a:off x="2497471" y="3770015"/>
            <a:ext cx="1468215" cy="1235354"/>
            <a:chOff x="517237" y="2469684"/>
            <a:chExt cx="1425955" cy="968784"/>
          </a:xfrm>
        </p:grpSpPr>
        <p:sp>
          <p:nvSpPr>
            <p:cNvPr id="108" name="TextBox 41"/>
            <p:cNvSpPr txBox="1"/>
            <p:nvPr/>
          </p:nvSpPr>
          <p:spPr>
            <a:xfrm>
              <a:off x="517237" y="2589915"/>
              <a:ext cx="1425955" cy="848553"/>
            </a:xfrm>
            <a:prstGeom prst="rect">
              <a:avLst/>
            </a:prstGeom>
            <a:noFill/>
          </p:spPr>
          <p:txBody>
            <a:bodyPr wrap="square" lIns="0" tIns="0" rIns="0" bIns="0" rtlCol="0">
              <a:spAutoFit/>
            </a:bodyPr>
            <a:lstStyle/>
            <a:p>
              <a:pPr marL="171450" indent="-171450">
                <a:spcBef>
                  <a:spcPts val="300"/>
                </a:spcBef>
                <a:buClr>
                  <a:srgbClr val="C00000"/>
                </a:buClr>
                <a:buSzPct val="100000"/>
                <a:buFont typeface="Arial" panose="020B0604020202020204" pitchFamily="34" charset="0"/>
                <a:buChar char="•"/>
              </a:pPr>
              <a:r>
                <a:rPr lang="zh-CN" altLang="en-US" sz="1100" dirty="0" smtClean="0">
                  <a:solidFill>
                    <a:srgbClr val="313131"/>
                  </a:solidFill>
                  <a:latin typeface="华文细黑" panose="02010600040101010101" pitchFamily="2" charset="-122"/>
                  <a:ea typeface="华文细黑" panose="02010600040101010101" pitchFamily="2" charset="-122"/>
                </a:rPr>
                <a:t>全程支持2017年珠海市创新创业大赛；</a:t>
              </a:r>
              <a:endParaRPr lang="zh-CN" altLang="en-US" sz="1100" dirty="0" smtClean="0">
                <a:solidFill>
                  <a:srgbClr val="313131"/>
                </a:solidFill>
                <a:latin typeface="华文细黑" panose="02010600040101010101" pitchFamily="2" charset="-122"/>
                <a:ea typeface="华文细黑" panose="02010600040101010101" pitchFamily="2" charset="-122"/>
              </a:endParaRPr>
            </a:p>
            <a:p>
              <a:pPr marL="171450" indent="-171450">
                <a:spcBef>
                  <a:spcPts val="300"/>
                </a:spcBef>
                <a:buClr>
                  <a:srgbClr val="C00000"/>
                </a:buClr>
                <a:buSzPct val="100000"/>
                <a:buFont typeface="Arial" panose="020B0604020202020204" pitchFamily="34" charset="0"/>
                <a:buChar char="•"/>
              </a:pPr>
              <a:r>
                <a:rPr lang="zh-CN" altLang="en-US" sz="1100" dirty="0" smtClean="0">
                  <a:solidFill>
                    <a:srgbClr val="313131"/>
                  </a:solidFill>
                  <a:latin typeface="华文细黑" panose="02010600040101010101" pitchFamily="2" charset="-122"/>
                  <a:ea typeface="华文细黑" panose="02010600040101010101" pitchFamily="2" charset="-122"/>
                </a:rPr>
                <a:t>推出高新技术企业贷款产品，大力支持高新技术企业发展。</a:t>
              </a:r>
              <a:endParaRPr lang="zh-CN" altLang="en-US" sz="1100" dirty="0" smtClean="0">
                <a:solidFill>
                  <a:srgbClr val="313131"/>
                </a:solidFill>
                <a:latin typeface="华文细黑" panose="02010600040101010101" pitchFamily="2" charset="-122"/>
                <a:ea typeface="华文细黑" panose="02010600040101010101" pitchFamily="2" charset="-122"/>
              </a:endParaRPr>
            </a:p>
            <a:p>
              <a:pPr marL="171450" indent="-171450">
                <a:spcBef>
                  <a:spcPts val="300"/>
                </a:spcBef>
                <a:buClr>
                  <a:srgbClr val="C00000"/>
                </a:buClr>
                <a:buSzPct val="100000"/>
                <a:buFont typeface="Arial" panose="020B0604020202020204" pitchFamily="34" charset="0"/>
                <a:buChar char="•"/>
              </a:pPr>
              <a:endParaRPr lang="zh-CN" altLang="en-US" sz="1100" dirty="0">
                <a:solidFill>
                  <a:srgbClr val="313131"/>
                </a:solidFill>
                <a:latin typeface="华文细黑" panose="02010600040101010101" pitchFamily="2" charset="-122"/>
                <a:ea typeface="华文细黑" panose="02010600040101010101" pitchFamily="2" charset="-122"/>
              </a:endParaRPr>
            </a:p>
          </p:txBody>
        </p:sp>
        <p:cxnSp>
          <p:nvCxnSpPr>
            <p:cNvPr id="109" name="Straight Connector 48"/>
            <p:cNvCxnSpPr/>
            <p:nvPr/>
          </p:nvCxnSpPr>
          <p:spPr>
            <a:xfrm>
              <a:off x="678576" y="2469684"/>
              <a:ext cx="1118967" cy="0"/>
            </a:xfrm>
            <a:prstGeom prst="line">
              <a:avLst/>
            </a:prstGeom>
            <a:ln w="25400">
              <a:solidFill>
                <a:srgbClr val="C00000"/>
              </a:solidFill>
            </a:ln>
            <a:effectLst>
              <a:outerShdw blurRad="127000" dist="12700" dir="16200000" sx="101000" sy="101000"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grpSp>
      <p:grpSp>
        <p:nvGrpSpPr>
          <p:cNvPr id="131" name="Group 3"/>
          <p:cNvGrpSpPr/>
          <p:nvPr/>
        </p:nvGrpSpPr>
        <p:grpSpPr>
          <a:xfrm>
            <a:off x="4050665" y="688340"/>
            <a:ext cx="1458595" cy="1325880"/>
            <a:chOff x="375436" y="3089326"/>
            <a:chExt cx="1608515" cy="1256831"/>
          </a:xfrm>
        </p:grpSpPr>
        <p:sp>
          <p:nvSpPr>
            <p:cNvPr id="132" name="TextBox 41"/>
            <p:cNvSpPr txBox="1"/>
            <p:nvPr/>
          </p:nvSpPr>
          <p:spPr>
            <a:xfrm>
              <a:off x="375436" y="3089326"/>
              <a:ext cx="1608515" cy="1256831"/>
            </a:xfrm>
            <a:prstGeom prst="rect">
              <a:avLst/>
            </a:prstGeom>
            <a:noFill/>
          </p:spPr>
          <p:txBody>
            <a:bodyPr wrap="square" lIns="0" tIns="0" rIns="0" bIns="0" rtlCol="0">
              <a:spAutoFit/>
            </a:bodyPr>
            <a:lstStyle/>
            <a:p>
              <a:pPr marL="171450" indent="-171450" algn="l">
                <a:spcBef>
                  <a:spcPts val="300"/>
                </a:spcBef>
                <a:buClr>
                  <a:srgbClr val="C00000"/>
                </a:buClr>
                <a:buSzPct val="100000"/>
                <a:buFont typeface="Arial" panose="020B0604020202020204" pitchFamily="34" charset="0"/>
                <a:buChar char="•"/>
              </a:pPr>
              <a:endParaRPr lang="zh-CN" altLang="en-US" sz="1100" dirty="0">
                <a:solidFill>
                  <a:srgbClr val="313131"/>
                </a:solidFill>
                <a:latin typeface="华文细黑" panose="02010600040101010101" pitchFamily="2" charset="-122"/>
                <a:ea typeface="华文细黑" panose="02010600040101010101" pitchFamily="2" charset="-122"/>
              </a:endParaRPr>
            </a:p>
            <a:p>
              <a:pPr marL="171450" indent="-171450" algn="l">
                <a:spcBef>
                  <a:spcPts val="300"/>
                </a:spcBef>
                <a:buClr>
                  <a:srgbClr val="C00000"/>
                </a:buClr>
                <a:buSzPct val="100000"/>
                <a:buFont typeface="Arial" panose="020B0604020202020204" pitchFamily="34" charset="0"/>
                <a:buChar char="•"/>
              </a:pPr>
              <a:r>
                <a:rPr lang="zh-CN" altLang="en-US" sz="1100" dirty="0">
                  <a:solidFill>
                    <a:srgbClr val="313131"/>
                  </a:solidFill>
                  <a:latin typeface="华文细黑" panose="02010600040101010101" pitchFamily="2" charset="-122"/>
                  <a:ea typeface="华文细黑" panose="02010600040101010101" pitchFamily="2" charset="-122"/>
                  <a:sym typeface="+mn-ea"/>
                </a:rPr>
                <a:t>创新推出</a:t>
              </a:r>
              <a:r>
                <a:rPr lang="en-US" altLang="zh-CN" sz="1100" dirty="0">
                  <a:solidFill>
                    <a:srgbClr val="313131"/>
                  </a:solidFill>
                  <a:latin typeface="华文细黑" panose="02010600040101010101" pitchFamily="2" charset="-122"/>
                  <a:ea typeface="华文细黑" panose="02010600040101010101" pitchFamily="2" charset="-122"/>
                  <a:sym typeface="+mn-ea"/>
                </a:rPr>
                <a:t>“</a:t>
              </a:r>
              <a:r>
                <a:rPr lang="zh-CN" altLang="en-US" sz="1100" dirty="0">
                  <a:solidFill>
                    <a:srgbClr val="313131"/>
                  </a:solidFill>
                  <a:latin typeface="华文细黑" panose="02010600040101010101" pitchFamily="2" charset="-122"/>
                  <a:ea typeface="华文细黑" panose="02010600040101010101" pitchFamily="2" charset="-122"/>
                  <a:sym typeface="+mn-ea"/>
                </a:rPr>
                <a:t>税贷通</a:t>
              </a:r>
              <a:r>
                <a:rPr lang="en-US" altLang="zh-CN" sz="1100" dirty="0">
                  <a:solidFill>
                    <a:srgbClr val="313131"/>
                  </a:solidFill>
                  <a:latin typeface="华文细黑" panose="02010600040101010101" pitchFamily="2" charset="-122"/>
                  <a:ea typeface="华文细黑" panose="02010600040101010101" pitchFamily="2" charset="-122"/>
                  <a:sym typeface="+mn-ea"/>
                </a:rPr>
                <a:t>”</a:t>
              </a:r>
              <a:r>
                <a:rPr lang="zh-CN" altLang="en-US" sz="1100" dirty="0">
                  <a:solidFill>
                    <a:srgbClr val="313131"/>
                  </a:solidFill>
                  <a:latin typeface="华文细黑" panose="02010600040101010101" pitchFamily="2" charset="-122"/>
                  <a:ea typeface="华文细黑" panose="02010600040101010101" pitchFamily="2" charset="-122"/>
                  <a:sym typeface="+mn-ea"/>
                </a:rPr>
                <a:t>，在线申请审批，在线提款；</a:t>
              </a:r>
              <a:endParaRPr lang="zh-CN" altLang="en-US" sz="1100" dirty="0">
                <a:solidFill>
                  <a:srgbClr val="313131"/>
                </a:solidFill>
                <a:latin typeface="华文细黑" panose="02010600040101010101" pitchFamily="2" charset="-122"/>
                <a:ea typeface="华文细黑" panose="02010600040101010101" pitchFamily="2" charset="-122"/>
                <a:sym typeface="+mn-ea"/>
              </a:endParaRPr>
            </a:p>
            <a:p>
              <a:pPr marL="171450" indent="-171450" algn="l">
                <a:spcBef>
                  <a:spcPts val="300"/>
                </a:spcBef>
                <a:buClr>
                  <a:srgbClr val="C00000"/>
                </a:buClr>
                <a:buSzPct val="100000"/>
                <a:buFont typeface="Arial" panose="020B0604020202020204" pitchFamily="34" charset="0"/>
                <a:buChar char="•"/>
              </a:pPr>
              <a:endParaRPr lang="zh-CN" altLang="en-US" sz="1100" dirty="0">
                <a:solidFill>
                  <a:srgbClr val="313131"/>
                </a:solidFill>
                <a:latin typeface="华文细黑" panose="02010600040101010101" pitchFamily="2" charset="-122"/>
                <a:ea typeface="华文细黑" panose="02010600040101010101" pitchFamily="2" charset="-122"/>
                <a:sym typeface="+mn-ea"/>
              </a:endParaRPr>
            </a:p>
            <a:p>
              <a:pPr marL="171450" indent="-171450" algn="l">
                <a:spcBef>
                  <a:spcPts val="300"/>
                </a:spcBef>
                <a:buClr>
                  <a:srgbClr val="C00000"/>
                </a:buClr>
                <a:buSzPct val="100000"/>
                <a:buFont typeface="Arial" panose="020B0604020202020204" pitchFamily="34" charset="0"/>
                <a:buChar char="•"/>
              </a:pPr>
              <a:endParaRPr lang="zh-CN" altLang="en-US" sz="1100" dirty="0" smtClean="0">
                <a:solidFill>
                  <a:srgbClr val="313131"/>
                </a:solidFill>
                <a:latin typeface="华文细黑" panose="02010600040101010101" pitchFamily="2" charset="-122"/>
                <a:ea typeface="华文细黑" panose="02010600040101010101" pitchFamily="2" charset="-122"/>
                <a:sym typeface="+mn-ea"/>
              </a:endParaRPr>
            </a:p>
            <a:p>
              <a:pPr indent="0">
                <a:spcBef>
                  <a:spcPts val="300"/>
                </a:spcBef>
                <a:buClr>
                  <a:srgbClr val="C00000"/>
                </a:buClr>
                <a:buSzPct val="100000"/>
                <a:buFont typeface="Arial" panose="020B0604020202020204" pitchFamily="34" charset="0"/>
                <a:buNone/>
              </a:pPr>
              <a:endParaRPr lang="en-US" altLang="zh-CN" sz="1100" dirty="0">
                <a:solidFill>
                  <a:srgbClr val="313131"/>
                </a:solidFill>
                <a:latin typeface="华文细黑" panose="02010600040101010101" pitchFamily="2" charset="-122"/>
                <a:ea typeface="华文细黑" panose="02010600040101010101" pitchFamily="2" charset="-122"/>
              </a:endParaRPr>
            </a:p>
          </p:txBody>
        </p:sp>
        <p:cxnSp>
          <p:nvCxnSpPr>
            <p:cNvPr id="133" name="Straight Connector 48"/>
            <p:cNvCxnSpPr/>
            <p:nvPr/>
          </p:nvCxnSpPr>
          <p:spPr>
            <a:xfrm>
              <a:off x="559846" y="3975369"/>
              <a:ext cx="1240117" cy="0"/>
            </a:xfrm>
            <a:prstGeom prst="line">
              <a:avLst/>
            </a:prstGeom>
            <a:ln w="25400">
              <a:solidFill>
                <a:srgbClr val="C00000"/>
              </a:solidFill>
            </a:ln>
            <a:effectLst>
              <a:outerShdw blurRad="127000" dist="12700" dir="16200000" sx="101000" sy="101000"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grpSp>
      <p:grpSp>
        <p:nvGrpSpPr>
          <p:cNvPr id="139" name="Group 3"/>
          <p:cNvGrpSpPr/>
          <p:nvPr/>
        </p:nvGrpSpPr>
        <p:grpSpPr>
          <a:xfrm>
            <a:off x="5342255" y="3636010"/>
            <a:ext cx="2122805" cy="1680471"/>
            <a:chOff x="338604" y="2443288"/>
            <a:chExt cx="1678448" cy="1318008"/>
          </a:xfrm>
        </p:grpSpPr>
        <p:sp>
          <p:nvSpPr>
            <p:cNvPr id="140" name="TextBox 41"/>
            <p:cNvSpPr txBox="1"/>
            <p:nvPr/>
          </p:nvSpPr>
          <p:spPr>
            <a:xfrm>
              <a:off x="338604" y="2589915"/>
              <a:ext cx="1678448" cy="1171381"/>
            </a:xfrm>
            <a:prstGeom prst="rect">
              <a:avLst/>
            </a:prstGeom>
            <a:noFill/>
          </p:spPr>
          <p:txBody>
            <a:bodyPr wrap="square" lIns="0" tIns="0" rIns="0" bIns="0" rtlCol="0">
              <a:spAutoFit/>
            </a:bodyPr>
            <a:lstStyle/>
            <a:p>
              <a:pPr marL="171450" indent="-171450">
                <a:spcBef>
                  <a:spcPts val="300"/>
                </a:spcBef>
                <a:buClr>
                  <a:srgbClr val="C00000"/>
                </a:buClr>
                <a:buSzPct val="100000"/>
                <a:buFont typeface="Arial" panose="020B0604020202020204" pitchFamily="34" charset="0"/>
                <a:buChar char="•"/>
              </a:pPr>
              <a:r>
                <a:rPr lang="zh-CN" altLang="en-US" sz="1100" dirty="0">
                  <a:solidFill>
                    <a:srgbClr val="313131"/>
                  </a:solidFill>
                  <a:latin typeface="华文细黑" panose="02010600040101010101" pitchFamily="2" charset="-122"/>
                  <a:ea typeface="华文细黑" panose="02010600040101010101" pitchFamily="2" charset="-122"/>
                </a:rPr>
                <a:t>广东省工业和信息化厅 中国银行广东省分行印发助力专精特新企业融资服务实施方案;</a:t>
              </a:r>
              <a:endParaRPr lang="zh-CN" altLang="en-US" sz="1100" dirty="0">
                <a:solidFill>
                  <a:srgbClr val="313131"/>
                </a:solidFill>
                <a:latin typeface="华文细黑" panose="02010600040101010101" pitchFamily="2" charset="-122"/>
                <a:ea typeface="华文细黑" panose="02010600040101010101" pitchFamily="2" charset="-122"/>
              </a:endParaRPr>
            </a:p>
            <a:p>
              <a:pPr marL="171450" indent="-171450">
                <a:spcBef>
                  <a:spcPts val="300"/>
                </a:spcBef>
                <a:buClr>
                  <a:srgbClr val="C00000"/>
                </a:buClr>
                <a:buSzPct val="100000"/>
                <a:buFont typeface="Arial" panose="020B0604020202020204" pitchFamily="34" charset="0"/>
                <a:buChar char="•"/>
              </a:pPr>
              <a:r>
                <a:rPr lang="zh-CN" altLang="en-US" sz="1100" dirty="0">
                  <a:solidFill>
                    <a:srgbClr val="313131"/>
                  </a:solidFill>
                  <a:latin typeface="华文细黑" panose="02010600040101010101" pitchFamily="2" charset="-122"/>
                  <a:ea typeface="华文细黑" panose="02010600040101010101" pitchFamily="2" charset="-122"/>
                </a:rPr>
                <a:t>举办平台活动，助力100家企业贷款方案落地。</a:t>
              </a:r>
              <a:endParaRPr lang="zh-CN" altLang="en-US" sz="1100" dirty="0">
                <a:solidFill>
                  <a:srgbClr val="313131"/>
                </a:solidFill>
                <a:latin typeface="华文细黑" panose="02010600040101010101" pitchFamily="2" charset="-122"/>
                <a:ea typeface="华文细黑" panose="02010600040101010101" pitchFamily="2" charset="-122"/>
              </a:endParaRPr>
            </a:p>
            <a:p>
              <a:pPr indent="0">
                <a:spcBef>
                  <a:spcPts val="300"/>
                </a:spcBef>
                <a:buClr>
                  <a:srgbClr val="C00000"/>
                </a:buClr>
                <a:buSzPct val="100000"/>
                <a:buFont typeface="Arial" panose="020B0604020202020204" pitchFamily="34" charset="0"/>
                <a:buNone/>
              </a:pPr>
              <a:endParaRPr lang="zh-CN" altLang="en-US" sz="1100" dirty="0">
                <a:solidFill>
                  <a:srgbClr val="313131"/>
                </a:solidFill>
                <a:latin typeface="华文细黑" panose="02010600040101010101" pitchFamily="2" charset="-122"/>
                <a:ea typeface="华文细黑" panose="02010600040101010101" pitchFamily="2" charset="-122"/>
              </a:endParaRPr>
            </a:p>
            <a:p>
              <a:pPr marL="171450" indent="-171450">
                <a:spcBef>
                  <a:spcPts val="300"/>
                </a:spcBef>
                <a:buClr>
                  <a:srgbClr val="C00000"/>
                </a:buClr>
                <a:buSzPct val="100000"/>
                <a:buFont typeface="Arial" panose="020B0604020202020204" pitchFamily="34" charset="0"/>
                <a:buChar char="•"/>
              </a:pPr>
              <a:endParaRPr lang="zh-CN" altLang="en-US" sz="1100" dirty="0" smtClean="0">
                <a:solidFill>
                  <a:srgbClr val="313131"/>
                </a:solidFill>
                <a:latin typeface="华文细黑" panose="02010600040101010101" pitchFamily="2" charset="-122"/>
                <a:ea typeface="华文细黑" panose="02010600040101010101" pitchFamily="2" charset="-122"/>
              </a:endParaRPr>
            </a:p>
            <a:p>
              <a:pPr marL="171450" indent="-171450">
                <a:spcBef>
                  <a:spcPts val="300"/>
                </a:spcBef>
                <a:buClr>
                  <a:srgbClr val="C00000"/>
                </a:buClr>
                <a:buSzPct val="100000"/>
                <a:buFont typeface="Arial" panose="020B0604020202020204" pitchFamily="34" charset="0"/>
                <a:buChar char="•"/>
              </a:pPr>
              <a:endParaRPr lang="zh-CN" altLang="en-US" sz="1100" dirty="0" smtClean="0">
                <a:solidFill>
                  <a:srgbClr val="313131"/>
                </a:solidFill>
                <a:latin typeface="华文细黑" panose="02010600040101010101" pitchFamily="2" charset="-122"/>
                <a:ea typeface="华文细黑" panose="02010600040101010101" pitchFamily="2" charset="-122"/>
              </a:endParaRPr>
            </a:p>
          </p:txBody>
        </p:sp>
        <p:cxnSp>
          <p:nvCxnSpPr>
            <p:cNvPr id="141" name="Straight Connector 48"/>
            <p:cNvCxnSpPr/>
            <p:nvPr/>
          </p:nvCxnSpPr>
          <p:spPr>
            <a:xfrm>
              <a:off x="380276" y="2443288"/>
              <a:ext cx="1423392" cy="0"/>
            </a:xfrm>
            <a:prstGeom prst="line">
              <a:avLst/>
            </a:prstGeom>
            <a:ln w="25400">
              <a:solidFill>
                <a:srgbClr val="C00000"/>
              </a:solidFill>
            </a:ln>
            <a:effectLst>
              <a:outerShdw blurRad="127000" dist="12700" dir="16200000" sx="101000" sy="101000"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grpSp>
      <p:pic>
        <p:nvPicPr>
          <p:cNvPr id="2" name="图片 1" descr="bb2f31cf7f830ecb0d33a4669792b077-sz_197964"/>
          <p:cNvPicPr>
            <a:picLocks noChangeAspect="1"/>
          </p:cNvPicPr>
          <p:nvPr/>
        </p:nvPicPr>
        <p:blipFill>
          <a:blip r:embed="rId1"/>
          <a:stretch>
            <a:fillRect/>
          </a:stretch>
        </p:blipFill>
        <p:spPr>
          <a:xfrm>
            <a:off x="179070" y="205740"/>
            <a:ext cx="2808000" cy="482708"/>
          </a:xfrm>
          <a:prstGeom prst="rect">
            <a:avLst/>
          </a:prstGeom>
        </p:spPr>
      </p:pic>
      <p:sp>
        <p:nvSpPr>
          <p:cNvPr id="3" name="Oval 40"/>
          <p:cNvSpPr/>
          <p:nvPr/>
        </p:nvSpPr>
        <p:spPr bwMode="gray">
          <a:xfrm>
            <a:off x="7332167" y="1869280"/>
            <a:ext cx="850265" cy="793667"/>
          </a:xfrm>
          <a:prstGeom prst="ellipse">
            <a:avLst/>
          </a:prstGeom>
          <a:solidFill>
            <a:schemeClr val="bg1">
              <a:lumMod val="50000"/>
            </a:schemeClr>
          </a:solidFill>
          <a:ln w="9525">
            <a:solidFill>
              <a:schemeClr val="bg1">
                <a:lumMod val="50000"/>
              </a:schemeClr>
            </a:solidFill>
            <a:round/>
          </a:ln>
          <a:effectLst>
            <a:outerShdw blurRad="40000" dist="20000" dir="5400000" rotWithShape="0">
              <a:srgbClr val="000000">
                <a:alpha val="37999"/>
              </a:srgbClr>
            </a:outerShdw>
          </a:effectLst>
        </p:spPr>
        <p:txBody>
          <a:bodyPr wrap="none" anchor="ctr"/>
          <a:p>
            <a:pPr algn="ctr"/>
            <a:r>
              <a:rPr lang="en-US" altLang="zh-CN" sz="1200" b="1" dirty="0">
                <a:solidFill>
                  <a:schemeClr val="bg1"/>
                </a:solidFill>
                <a:latin typeface="微软雅黑" panose="020B0503020204020204" pitchFamily="34" charset="-122"/>
              </a:rPr>
              <a:t>2020</a:t>
            </a:r>
            <a:r>
              <a:rPr lang="zh-CN" altLang="en-US" sz="1200" b="1" dirty="0">
                <a:solidFill>
                  <a:schemeClr val="bg1"/>
                </a:solidFill>
                <a:latin typeface="微软雅黑" panose="020B0503020204020204" pitchFamily="34" charset="-122"/>
              </a:rPr>
              <a:t>年</a:t>
            </a:r>
            <a:endParaRPr lang="zh-CN" altLang="en-US" sz="1200" b="1" dirty="0">
              <a:solidFill>
                <a:schemeClr val="bg1"/>
              </a:solidFill>
              <a:latin typeface="微软雅黑" panose="020B0503020204020204" pitchFamily="34" charset="-122"/>
            </a:endParaRPr>
          </a:p>
        </p:txBody>
      </p:sp>
      <p:cxnSp>
        <p:nvCxnSpPr>
          <p:cNvPr id="4" name="Straight Connector 51"/>
          <p:cNvCxnSpPr>
            <a:endCxn id="3" idx="2"/>
          </p:cNvCxnSpPr>
          <p:nvPr/>
        </p:nvCxnSpPr>
        <p:spPr>
          <a:xfrm flipV="1">
            <a:off x="6588125" y="2266315"/>
            <a:ext cx="744220" cy="59309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 name="Group 3"/>
          <p:cNvGrpSpPr/>
          <p:nvPr/>
        </p:nvGrpSpPr>
        <p:grpSpPr>
          <a:xfrm>
            <a:off x="7195185" y="245745"/>
            <a:ext cx="1623695" cy="1623060"/>
            <a:chOff x="559606" y="2648713"/>
            <a:chExt cx="1790585" cy="1538535"/>
          </a:xfrm>
        </p:grpSpPr>
        <p:sp>
          <p:nvSpPr>
            <p:cNvPr id="6" name="TextBox 41"/>
            <p:cNvSpPr txBox="1"/>
            <p:nvPr/>
          </p:nvSpPr>
          <p:spPr>
            <a:xfrm>
              <a:off x="559606" y="2648713"/>
              <a:ext cx="1790585" cy="1538535"/>
            </a:xfrm>
            <a:prstGeom prst="rect">
              <a:avLst/>
            </a:prstGeom>
            <a:noFill/>
          </p:spPr>
          <p:txBody>
            <a:bodyPr wrap="square" lIns="0" tIns="0" rIns="0" bIns="0" rtlCol="0">
              <a:spAutoFit/>
            </a:bodyPr>
            <a:p>
              <a:pPr marL="171450" indent="-171450" algn="l">
                <a:spcBef>
                  <a:spcPts val="300"/>
                </a:spcBef>
                <a:buClr>
                  <a:srgbClr val="C00000"/>
                </a:buClr>
                <a:buSzPct val="100000"/>
                <a:buFont typeface="Arial" panose="020B0604020202020204" pitchFamily="34" charset="0"/>
                <a:buChar char="•"/>
              </a:pPr>
              <a:r>
                <a:rPr lang="zh-CN" altLang="en-US" sz="1100" dirty="0">
                  <a:solidFill>
                    <a:srgbClr val="313131"/>
                  </a:solidFill>
                  <a:latin typeface="华文细黑" panose="02010600040101010101" pitchFamily="2" charset="-122"/>
                  <a:ea typeface="华文细黑" panose="02010600040101010101" pitchFamily="2" charset="-122"/>
                  <a:sym typeface="+mn-ea"/>
                </a:rPr>
                <a:t>疫情防控，在珠海市金融业首笔发放人民银行优惠利率再贷款；</a:t>
              </a:r>
              <a:endParaRPr lang="zh-CN" altLang="en-US" sz="1100" dirty="0">
                <a:solidFill>
                  <a:srgbClr val="313131"/>
                </a:solidFill>
                <a:latin typeface="华文细黑" panose="02010600040101010101" pitchFamily="2" charset="-122"/>
                <a:ea typeface="华文细黑" panose="02010600040101010101" pitchFamily="2" charset="-122"/>
                <a:sym typeface="+mn-ea"/>
              </a:endParaRPr>
            </a:p>
            <a:p>
              <a:pPr marL="171450" indent="-171450" algn="l">
                <a:spcBef>
                  <a:spcPts val="300"/>
                </a:spcBef>
                <a:buClr>
                  <a:srgbClr val="C00000"/>
                </a:buClr>
                <a:buSzPct val="100000"/>
                <a:buFont typeface="Arial" panose="020B0604020202020204" pitchFamily="34" charset="0"/>
                <a:buChar char="•"/>
              </a:pPr>
              <a:r>
                <a:rPr lang="zh-CN" altLang="en-US" sz="1100" dirty="0">
                  <a:solidFill>
                    <a:srgbClr val="313131"/>
                  </a:solidFill>
                  <a:latin typeface="华文细黑" panose="02010600040101010101" pitchFamily="2" charset="-122"/>
                  <a:ea typeface="华文细黑" panose="02010600040101010101" pitchFamily="2" charset="-122"/>
                  <a:sym typeface="+mn-ea"/>
                </a:rPr>
                <a:t>助力企业复工复产，为</a:t>
              </a:r>
              <a:r>
                <a:rPr lang="en-US" altLang="zh-CN" sz="1100" dirty="0">
                  <a:solidFill>
                    <a:srgbClr val="313131"/>
                  </a:solidFill>
                  <a:latin typeface="华文细黑" panose="02010600040101010101" pitchFamily="2" charset="-122"/>
                  <a:ea typeface="华文细黑" panose="02010600040101010101" pitchFamily="2" charset="-122"/>
                  <a:sym typeface="+mn-ea"/>
                </a:rPr>
                <a:t>50</a:t>
              </a:r>
              <a:r>
                <a:rPr lang="zh-CN" altLang="en-US" sz="1100" dirty="0">
                  <a:solidFill>
                    <a:srgbClr val="313131"/>
                  </a:solidFill>
                  <a:latin typeface="华文细黑" panose="02010600040101010101" pitchFamily="2" charset="-122"/>
                  <a:ea typeface="华文细黑" panose="02010600040101010101" pitchFamily="2" charset="-122"/>
                  <a:sym typeface="+mn-ea"/>
                </a:rPr>
                <a:t>余家受疫情影响企业发放贷款超过</a:t>
              </a:r>
              <a:r>
                <a:rPr lang="en-US" altLang="zh-CN" sz="1100" dirty="0">
                  <a:solidFill>
                    <a:srgbClr val="313131"/>
                  </a:solidFill>
                  <a:latin typeface="华文细黑" panose="02010600040101010101" pitchFamily="2" charset="-122"/>
                  <a:ea typeface="华文细黑" panose="02010600040101010101" pitchFamily="2" charset="-122"/>
                  <a:sym typeface="+mn-ea"/>
                </a:rPr>
                <a:t>3</a:t>
              </a:r>
              <a:r>
                <a:rPr lang="zh-CN" altLang="en-US" sz="1100" dirty="0">
                  <a:solidFill>
                    <a:srgbClr val="313131"/>
                  </a:solidFill>
                  <a:latin typeface="华文细黑" panose="02010600040101010101" pitchFamily="2" charset="-122"/>
                  <a:ea typeface="华文细黑" panose="02010600040101010101" pitchFamily="2" charset="-122"/>
                  <a:sym typeface="+mn-ea"/>
                </a:rPr>
                <a:t>亿；</a:t>
              </a:r>
              <a:endParaRPr lang="zh-CN" altLang="en-US" sz="1100" dirty="0">
                <a:solidFill>
                  <a:srgbClr val="313131"/>
                </a:solidFill>
                <a:latin typeface="华文细黑" panose="02010600040101010101" pitchFamily="2" charset="-122"/>
                <a:ea typeface="华文细黑" panose="02010600040101010101" pitchFamily="2" charset="-122"/>
                <a:sym typeface="+mn-ea"/>
              </a:endParaRPr>
            </a:p>
            <a:p>
              <a:pPr marL="171450" indent="-171450" algn="l">
                <a:spcBef>
                  <a:spcPts val="300"/>
                </a:spcBef>
                <a:buClr>
                  <a:srgbClr val="C00000"/>
                </a:buClr>
                <a:buSzPct val="100000"/>
                <a:buFont typeface="Arial" panose="020B0604020202020204" pitchFamily="34" charset="0"/>
                <a:buChar char="•"/>
              </a:pPr>
              <a:r>
                <a:rPr lang="zh-CN" altLang="en-US" sz="1100" dirty="0">
                  <a:solidFill>
                    <a:srgbClr val="313131"/>
                  </a:solidFill>
                  <a:latin typeface="华文细黑" panose="02010600040101010101" pitchFamily="2" charset="-122"/>
                  <a:ea typeface="华文细黑" panose="02010600040101010101" pitchFamily="2" charset="-122"/>
                  <a:sym typeface="+mn-ea"/>
                </a:rPr>
                <a:t>支持</a:t>
              </a:r>
              <a:r>
                <a:rPr lang="en-US" altLang="zh-CN" sz="1100" dirty="0">
                  <a:solidFill>
                    <a:srgbClr val="313131"/>
                  </a:solidFill>
                  <a:latin typeface="华文细黑" panose="02010600040101010101" pitchFamily="2" charset="-122"/>
                  <a:ea typeface="华文细黑" panose="02010600040101010101" pitchFamily="2" charset="-122"/>
                  <a:sym typeface="+mn-ea"/>
                </a:rPr>
                <a:t>“</a:t>
              </a:r>
              <a:r>
                <a:rPr lang="zh-CN" altLang="en-US" sz="1100" dirty="0">
                  <a:solidFill>
                    <a:srgbClr val="313131"/>
                  </a:solidFill>
                  <a:latin typeface="华文细黑" panose="02010600040101010101" pitchFamily="2" charset="-122"/>
                  <a:ea typeface="华文细黑" panose="02010600040101010101" pitchFamily="2" charset="-122"/>
                  <a:sym typeface="+mn-ea"/>
                </a:rPr>
                <a:t>创客中国</a:t>
              </a:r>
              <a:r>
                <a:rPr lang="en-US" altLang="zh-CN" sz="1100" dirty="0">
                  <a:solidFill>
                    <a:srgbClr val="313131"/>
                  </a:solidFill>
                  <a:latin typeface="华文细黑" panose="02010600040101010101" pitchFamily="2" charset="-122"/>
                  <a:ea typeface="华文细黑" panose="02010600040101010101" pitchFamily="2" charset="-122"/>
                  <a:sym typeface="+mn-ea"/>
                </a:rPr>
                <a:t>”</a:t>
              </a:r>
              <a:r>
                <a:rPr lang="zh-CN" altLang="en-US" sz="1100" dirty="0">
                  <a:solidFill>
                    <a:srgbClr val="313131"/>
                  </a:solidFill>
                  <a:latin typeface="华文细黑" panose="02010600040101010101" pitchFamily="2" charset="-122"/>
                  <a:ea typeface="华文细黑" panose="02010600040101010101" pitchFamily="2" charset="-122"/>
                  <a:sym typeface="+mn-ea"/>
                </a:rPr>
                <a:t>创新创业大赛</a:t>
              </a:r>
              <a:r>
                <a:rPr lang="zh-CN" altLang="en-US" sz="1100" dirty="0">
                  <a:solidFill>
                    <a:srgbClr val="313131"/>
                  </a:solidFill>
                  <a:latin typeface="华文细黑" panose="02010600040101010101" pitchFamily="2" charset="-122"/>
                  <a:ea typeface="华文细黑" panose="02010600040101010101" pitchFamily="2" charset="-122"/>
                  <a:sym typeface="+mn-ea"/>
                </a:rPr>
                <a:t>；</a:t>
              </a:r>
              <a:endParaRPr lang="zh-CN" altLang="en-US" sz="1100" dirty="0">
                <a:solidFill>
                  <a:srgbClr val="313131"/>
                </a:solidFill>
                <a:latin typeface="华文细黑" panose="02010600040101010101" pitchFamily="2" charset="-122"/>
                <a:ea typeface="华文细黑" panose="02010600040101010101" pitchFamily="2" charset="-122"/>
                <a:sym typeface="+mn-ea"/>
              </a:endParaRPr>
            </a:p>
            <a:p>
              <a:pPr marL="171450" indent="-171450" algn="l">
                <a:spcBef>
                  <a:spcPts val="300"/>
                </a:spcBef>
                <a:buClr>
                  <a:srgbClr val="C00000"/>
                </a:buClr>
                <a:buSzPct val="100000"/>
                <a:buFont typeface="Arial" panose="020B0604020202020204" pitchFamily="34" charset="0"/>
                <a:buChar char="•"/>
              </a:pPr>
              <a:endParaRPr lang="en-US" altLang="zh-CN" sz="1100" dirty="0">
                <a:solidFill>
                  <a:srgbClr val="313131"/>
                </a:solidFill>
                <a:latin typeface="华文细黑" panose="02010600040101010101" pitchFamily="2" charset="-122"/>
                <a:ea typeface="华文细黑" panose="02010600040101010101" pitchFamily="2" charset="-122"/>
              </a:endParaRPr>
            </a:p>
          </p:txBody>
        </p:sp>
        <p:cxnSp>
          <p:nvCxnSpPr>
            <p:cNvPr id="7" name="Straight Connector 48"/>
            <p:cNvCxnSpPr/>
            <p:nvPr/>
          </p:nvCxnSpPr>
          <p:spPr>
            <a:xfrm>
              <a:off x="559606" y="4087327"/>
              <a:ext cx="1712855" cy="0"/>
            </a:xfrm>
            <a:prstGeom prst="line">
              <a:avLst/>
            </a:prstGeom>
            <a:ln w="25400">
              <a:solidFill>
                <a:srgbClr val="C00000"/>
              </a:solidFill>
            </a:ln>
            <a:effectLst>
              <a:outerShdw blurRad="127000" dist="12700" dir="16200000" sx="101000" sy="101000"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4000" advTm="300000"/>
    </mc:Choice>
    <mc:Fallback>
      <p:transition spd="slow" advTm="30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851920" y="2353325"/>
            <a:ext cx="4464495" cy="923676"/>
            <a:chOff x="2233077" y="2156234"/>
            <a:chExt cx="4464495" cy="923676"/>
          </a:xfrm>
        </p:grpSpPr>
        <p:sp>
          <p:nvSpPr>
            <p:cNvPr id="4" name="文本框 128"/>
            <p:cNvSpPr txBox="1">
              <a:spLocks noChangeArrowheads="1"/>
            </p:cNvSpPr>
            <p:nvPr/>
          </p:nvSpPr>
          <p:spPr bwMode="auto">
            <a:xfrm>
              <a:off x="2233077" y="2662080"/>
              <a:ext cx="4464495"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r" fontAlgn="base">
                <a:spcBef>
                  <a:spcPct val="0"/>
                </a:spcBef>
                <a:spcAft>
                  <a:spcPct val="0"/>
                </a:spcAft>
              </a:pPr>
              <a:r>
                <a:rPr lang="zh-CN" altLang="en-US" sz="2000" b="1" kern="0" dirty="0" smtClean="0">
                  <a:latin typeface="微软雅黑" panose="020B0503020204020204" pitchFamily="34" charset="-122"/>
                  <a:ea typeface="微软雅黑" panose="020B0503020204020204" pitchFamily="34" charset="-122"/>
                </a:rPr>
                <a:t>中国银行珠海分行普惠金融发展成效</a:t>
              </a:r>
              <a:endParaRPr lang="zh-CN" altLang="en-US" sz="2000" b="1" kern="0" dirty="0" smtClean="0">
                <a:latin typeface="微软雅黑" panose="020B0503020204020204" pitchFamily="34" charset="-122"/>
                <a:ea typeface="微软雅黑" panose="020B0503020204020204" pitchFamily="34" charset="-122"/>
              </a:endParaRPr>
            </a:p>
          </p:txBody>
        </p:sp>
        <p:sp>
          <p:nvSpPr>
            <p:cNvPr id="5" name="文本框 129"/>
            <p:cNvSpPr txBox="1">
              <a:spLocks noChangeArrowheads="1"/>
            </p:cNvSpPr>
            <p:nvPr/>
          </p:nvSpPr>
          <p:spPr bwMode="auto">
            <a:xfrm>
              <a:off x="5124655" y="2156234"/>
              <a:ext cx="1572917"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0" cap="none" spc="0" normalizeH="0" baseline="0" noProof="0" dirty="0" smtClean="0">
                  <a:ln>
                    <a:noFill/>
                  </a:ln>
                  <a:solidFill>
                    <a:schemeClr val="accent2">
                      <a:lumMod val="75000"/>
                    </a:schemeClr>
                  </a:solidFill>
                  <a:effectLst/>
                  <a:uLnTx/>
                  <a:uFillTx/>
                  <a:latin typeface="微软雅黑" panose="020B0503020204020204" pitchFamily="34" charset="-122"/>
                  <a:ea typeface="微软雅黑" panose="020B0503020204020204" pitchFamily="34" charset="-122"/>
                </a:rPr>
                <a:t>02</a:t>
              </a:r>
              <a:endParaRPr kumimoji="0" lang="zh-CN" altLang="en-US" sz="2000" b="1" i="0" u="none" strike="noStrike" kern="0" cap="none" spc="0" normalizeH="0" baseline="0" noProof="0" dirty="0" smtClean="0">
                <a:ln>
                  <a:noFill/>
                </a:ln>
                <a:solidFill>
                  <a:schemeClr val="accent2">
                    <a:lumMod val="75000"/>
                  </a:schemeClr>
                </a:solidFill>
                <a:effectLst/>
                <a:uLnTx/>
                <a:uFillTx/>
                <a:latin typeface="微软雅黑" panose="020B0503020204020204" pitchFamily="34" charset="-122"/>
                <a:ea typeface="微软雅黑" panose="020B0503020204020204" pitchFamily="34" charset="-122"/>
              </a:endParaRPr>
            </a:p>
          </p:txBody>
        </p:sp>
      </p:grpSp>
      <p:sp>
        <p:nvSpPr>
          <p:cNvPr id="6" name="灯片编号占位符 5"/>
          <p:cNvSpPr>
            <a:spLocks noGrp="1"/>
          </p:cNvSpPr>
          <p:nvPr>
            <p:ph type="sldNum" sz="quarter" idx="12"/>
          </p:nvPr>
        </p:nvSpPr>
        <p:spPr/>
        <p:txBody>
          <a:bodyPr/>
          <a:lstStyle/>
          <a:p>
            <a:fld id="{2E8C2C26-854B-4E54-9EA4-6A81B1689F1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advTm="300000"/>
    </mc:Choice>
    <mc:Fallback>
      <p:transition advTm="30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6"/>
          <p:cNvSpPr txBox="1">
            <a:spLocks noChangeArrowheads="1"/>
          </p:cNvSpPr>
          <p:nvPr/>
        </p:nvSpPr>
        <p:spPr bwMode="auto">
          <a:xfrm>
            <a:off x="6958965" y="4389437"/>
            <a:ext cx="2133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FontTx/>
              <a:buNone/>
            </a:pPr>
            <a:fld id="{D41CEFD2-C974-471A-BD35-189B774F1A49}" type="slidenum">
              <a:rPr lang="zh-CN" altLang="zh-CN" sz="1400">
                <a:latin typeface="Arial" panose="020B0604020202020204" pitchFamily="34" charset="0"/>
              </a:rPr>
            </a:fld>
            <a:endParaRPr lang="zh-CN" altLang="zh-CN" sz="1400">
              <a:latin typeface="Arial" panose="020B0604020202020204" pitchFamily="34" charset="0"/>
            </a:endParaRPr>
          </a:p>
        </p:txBody>
      </p:sp>
      <p:sp>
        <p:nvSpPr>
          <p:cNvPr id="22540" name="TextBox 8"/>
          <p:cNvSpPr txBox="1">
            <a:spLocks noChangeArrowheads="1"/>
          </p:cNvSpPr>
          <p:nvPr/>
        </p:nvSpPr>
        <p:spPr bwMode="auto">
          <a:xfrm>
            <a:off x="4814090" y="1789140"/>
            <a:ext cx="1833563" cy="45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en-US" altLang="zh-CN" sz="1600" b="1">
              <a:solidFill>
                <a:srgbClr val="000000"/>
              </a:solidFill>
              <a:latin typeface="微软雅黑" panose="020B0503020204020204" pitchFamily="34" charset="-122"/>
              <a:ea typeface="微软雅黑" panose="020B0503020204020204" pitchFamily="34" charset="-122"/>
            </a:endParaRPr>
          </a:p>
          <a:p>
            <a:pPr algn="ctr" eaLnBrk="1" hangingPunct="1">
              <a:spcBef>
                <a:spcPct val="0"/>
              </a:spcBef>
              <a:buFontTx/>
              <a:buNone/>
            </a:pPr>
            <a:r>
              <a:rPr lang="zh-CN" altLang="en-US" sz="1600" b="1">
                <a:solidFill>
                  <a:srgbClr val="000000"/>
                </a:solidFill>
                <a:latin typeface="微软雅黑" panose="020B0503020204020204" pitchFamily="34" charset="-122"/>
                <a:ea typeface="微软雅黑" panose="020B0503020204020204" pitchFamily="34" charset="-122"/>
              </a:rPr>
              <a:t>   </a:t>
            </a:r>
            <a:endParaRPr lang="en-US" altLang="zh-CN" sz="1600" b="1">
              <a:solidFill>
                <a:srgbClr val="000000"/>
              </a:solidFill>
              <a:latin typeface="微软雅黑" panose="020B0503020204020204" pitchFamily="34" charset="-122"/>
              <a:ea typeface="微软雅黑" panose="020B0503020204020204" pitchFamily="34" charset="-122"/>
            </a:endParaRPr>
          </a:p>
        </p:txBody>
      </p:sp>
      <p:pic>
        <p:nvPicPr>
          <p:cNvPr id="1026" name="Picture 2" descr="\\22.136.32.191\第三方担保机构批复\00 KJJJ\外宣外联\00 科技金融LOGO\log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881452" y="-280337"/>
            <a:ext cx="1776412" cy="1776412"/>
          </a:xfrm>
          <a:prstGeom prst="rect">
            <a:avLst/>
          </a:prstGeom>
          <a:noFill/>
          <a:extLst>
            <a:ext uri="{909E8E84-426E-40DD-AFC4-6F175D3DCCD1}">
              <a14:hiddenFill xmlns:a14="http://schemas.microsoft.com/office/drawing/2010/main">
                <a:solidFill>
                  <a:srgbClr val="FFFFFF"/>
                </a:solidFill>
              </a14:hiddenFill>
            </a:ext>
          </a:extLst>
        </p:spPr>
      </p:pic>
      <p:sp>
        <p:nvSpPr>
          <p:cNvPr id="757" name="Text Box 7"/>
          <p:cNvSpPr txBox="1">
            <a:spLocks noChangeArrowheads="1"/>
          </p:cNvSpPr>
          <p:nvPr/>
        </p:nvSpPr>
        <p:spPr bwMode="auto">
          <a:xfrm>
            <a:off x="2420620" y="1351915"/>
            <a:ext cx="4912360" cy="437515"/>
          </a:xfrm>
          <a:prstGeom prst="rect">
            <a:avLst/>
          </a:prstGeom>
          <a:noFill/>
          <a:ln w="9525">
            <a:noFill/>
            <a:miter lim="800000"/>
          </a:ln>
        </p:spPr>
        <p:txBody>
          <a:bodyPr wrap="square" lIns="45720" tIns="22860" rIns="45720" bIns="22860" anchor="ctr">
            <a:spAutoFit/>
          </a:bodyPr>
          <a:lstStyle/>
          <a:p>
            <a:pPr marL="0" lvl="2" defTabSz="1087755"/>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cs typeface="Open Sans Semibold" pitchFamily="34" charset="0"/>
              </a:rPr>
              <a:t>4         </a:t>
            </a:r>
            <a:r>
              <a:rPr lang="en-US" sz="1200" dirty="0" smtClean="0">
                <a:solidFill>
                  <a:schemeClr val="tx1">
                    <a:lumMod val="75000"/>
                    <a:lumOff val="25000"/>
                  </a:schemeClr>
                </a:solidFill>
                <a:latin typeface="微软雅黑" panose="020B0503020204020204" pitchFamily="34" charset="-122"/>
                <a:ea typeface="微软雅黑" panose="020B0503020204020204" pitchFamily="34" charset="-122"/>
                <a:cs typeface="Open Sans Semibold" pitchFamily="34" charset="0"/>
              </a:rPr>
              <a:t>4</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cs typeface="Open Sans Semibold" pitchFamily="34" charset="0"/>
              </a:rPr>
              <a:t>项政银科技信贷风险分担，解决科创新型企业融资难题</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cs typeface="Open Sans Semibold" pitchFamily="34" charset="0"/>
            </a:endParaRPr>
          </a:p>
        </p:txBody>
      </p:sp>
      <p:sp>
        <p:nvSpPr>
          <p:cNvPr id="759" name="Text Box 7"/>
          <p:cNvSpPr txBox="1">
            <a:spLocks noChangeArrowheads="1"/>
          </p:cNvSpPr>
          <p:nvPr/>
        </p:nvSpPr>
        <p:spPr bwMode="auto">
          <a:xfrm>
            <a:off x="2420423" y="1867161"/>
            <a:ext cx="5387492" cy="437515"/>
          </a:xfrm>
          <a:prstGeom prst="rect">
            <a:avLst/>
          </a:prstGeom>
          <a:noFill/>
          <a:ln w="9525">
            <a:noFill/>
            <a:miter lim="800000"/>
          </a:ln>
        </p:spPr>
        <p:txBody>
          <a:bodyPr wrap="square" lIns="45720" tIns="22860" rIns="45720" bIns="22860" anchor="ctr">
            <a:spAutoFit/>
          </a:bodyPr>
          <a:lstStyle/>
          <a:p>
            <a:pPr marL="0" lvl="2" defTabSz="1087755"/>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cs typeface="Open Sans Semibold" pitchFamily="34" charset="0"/>
              </a:rPr>
              <a:t>4         </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cs typeface="Open Sans Semibold" pitchFamily="34" charset="0"/>
              </a:rPr>
              <a:t>普惠金融贷款利率</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cs typeface="Open Sans Semibold" pitchFamily="34" charset="0"/>
              </a:rPr>
              <a:t>4</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cs typeface="Open Sans Semibold" pitchFamily="34" charset="0"/>
              </a:rPr>
              <a:t>%</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cs typeface="Open Sans Semibold" pitchFamily="34" charset="0"/>
            </a:endParaRPr>
          </a:p>
        </p:txBody>
      </p:sp>
      <p:grpSp>
        <p:nvGrpSpPr>
          <p:cNvPr id="772" name="组合 771"/>
          <p:cNvGrpSpPr/>
          <p:nvPr/>
        </p:nvGrpSpPr>
        <p:grpSpPr>
          <a:xfrm>
            <a:off x="1602407" y="1021561"/>
            <a:ext cx="452456" cy="3023293"/>
            <a:chOff x="2350453" y="1346428"/>
            <a:chExt cx="452456" cy="3023293"/>
          </a:xfrm>
        </p:grpSpPr>
        <p:grpSp>
          <p:nvGrpSpPr>
            <p:cNvPr id="777" name="组合 776"/>
            <p:cNvGrpSpPr/>
            <p:nvPr/>
          </p:nvGrpSpPr>
          <p:grpSpPr>
            <a:xfrm>
              <a:off x="2350453" y="2182227"/>
              <a:ext cx="441242" cy="443775"/>
              <a:chOff x="2339752" y="2182227"/>
              <a:chExt cx="441242" cy="443775"/>
            </a:xfrm>
          </p:grpSpPr>
          <p:sp>
            <p:nvSpPr>
              <p:cNvPr id="847" name="Oval 6"/>
              <p:cNvSpPr>
                <a:spLocks noChangeAspect="1"/>
              </p:cNvSpPr>
              <p:nvPr/>
            </p:nvSpPr>
            <p:spPr>
              <a:xfrm>
                <a:off x="2339752" y="2182227"/>
                <a:ext cx="441242" cy="443775"/>
              </a:xfrm>
              <a:prstGeom prst="ellipse">
                <a:avLst/>
              </a:prstGeom>
              <a:solidFill>
                <a:srgbClr val="A80000"/>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accent5">
                      <a:lumMod val="60000"/>
                      <a:lumOff val="40000"/>
                    </a:schemeClr>
                  </a:solidFill>
                </a:endParaRPr>
              </a:p>
            </p:txBody>
          </p:sp>
          <p:grpSp>
            <p:nvGrpSpPr>
              <p:cNvPr id="848" name="Group 8"/>
              <p:cNvGrpSpPr/>
              <p:nvPr/>
            </p:nvGrpSpPr>
            <p:grpSpPr>
              <a:xfrm>
                <a:off x="2461693" y="2308797"/>
                <a:ext cx="197361" cy="190634"/>
                <a:chOff x="5099140" y="1309474"/>
                <a:chExt cx="439257" cy="424283"/>
              </a:xfrm>
              <a:solidFill>
                <a:schemeClr val="bg1"/>
              </a:solidFill>
            </p:grpSpPr>
            <p:sp>
              <p:nvSpPr>
                <p:cNvPr id="849" name="Rectangle 18"/>
                <p:cNvSpPr>
                  <a:spLocks noChangeArrowheads="1"/>
                </p:cNvSpPr>
                <p:nvPr/>
              </p:nvSpPr>
              <p:spPr bwMode="auto">
                <a:xfrm>
                  <a:off x="5256374" y="1479187"/>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50" name="Rectangle 19"/>
                <p:cNvSpPr>
                  <a:spLocks noChangeArrowheads="1"/>
                </p:cNvSpPr>
                <p:nvPr/>
              </p:nvSpPr>
              <p:spPr bwMode="auto">
                <a:xfrm>
                  <a:off x="533124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51" name="Rectangle 20"/>
                <p:cNvSpPr>
                  <a:spLocks noChangeArrowheads="1"/>
                </p:cNvSpPr>
                <p:nvPr/>
              </p:nvSpPr>
              <p:spPr bwMode="auto">
                <a:xfrm>
                  <a:off x="540861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52" name="Rectangle 21"/>
                <p:cNvSpPr>
                  <a:spLocks noChangeArrowheads="1"/>
                </p:cNvSpPr>
                <p:nvPr/>
              </p:nvSpPr>
              <p:spPr bwMode="auto">
                <a:xfrm>
                  <a:off x="5256374" y="1546573"/>
                  <a:ext cx="47421"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53" name="Rectangle 22"/>
                <p:cNvSpPr>
                  <a:spLocks noChangeArrowheads="1"/>
                </p:cNvSpPr>
                <p:nvPr/>
              </p:nvSpPr>
              <p:spPr bwMode="auto">
                <a:xfrm>
                  <a:off x="533124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54" name="Rectangle 23"/>
                <p:cNvSpPr>
                  <a:spLocks noChangeArrowheads="1"/>
                </p:cNvSpPr>
                <p:nvPr/>
              </p:nvSpPr>
              <p:spPr bwMode="auto">
                <a:xfrm>
                  <a:off x="540861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55" name="Rectangle 24"/>
                <p:cNvSpPr>
                  <a:spLocks noChangeArrowheads="1"/>
                </p:cNvSpPr>
                <p:nvPr/>
              </p:nvSpPr>
              <p:spPr bwMode="auto">
                <a:xfrm>
                  <a:off x="5256374" y="1618951"/>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56" name="Rectangle 25"/>
                <p:cNvSpPr>
                  <a:spLocks noChangeArrowheads="1"/>
                </p:cNvSpPr>
                <p:nvPr/>
              </p:nvSpPr>
              <p:spPr bwMode="auto">
                <a:xfrm>
                  <a:off x="5179005"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57" name="Rectangle 26"/>
                <p:cNvSpPr>
                  <a:spLocks noChangeArrowheads="1"/>
                </p:cNvSpPr>
                <p:nvPr/>
              </p:nvSpPr>
              <p:spPr bwMode="auto">
                <a:xfrm>
                  <a:off x="5179005"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58" name="Rectangle 27"/>
                <p:cNvSpPr>
                  <a:spLocks noChangeArrowheads="1"/>
                </p:cNvSpPr>
                <p:nvPr/>
              </p:nvSpPr>
              <p:spPr bwMode="auto">
                <a:xfrm>
                  <a:off x="533124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59" name="Rectangle 28"/>
                <p:cNvSpPr>
                  <a:spLocks noChangeArrowheads="1"/>
                </p:cNvSpPr>
                <p:nvPr/>
              </p:nvSpPr>
              <p:spPr bwMode="auto">
                <a:xfrm>
                  <a:off x="540861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60" name="Freeform 29"/>
                <p:cNvSpPr>
                  <a:spLocks noEditPoints="1"/>
                </p:cNvSpPr>
                <p:nvPr/>
              </p:nvSpPr>
              <p:spPr bwMode="auto">
                <a:xfrm>
                  <a:off x="5099140" y="1339424"/>
                  <a:ext cx="439257" cy="394333"/>
                </a:xfrm>
                <a:custGeom>
                  <a:avLst/>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61" name="Rectangle 30"/>
                <p:cNvSpPr>
                  <a:spLocks noChangeArrowheads="1"/>
                </p:cNvSpPr>
                <p:nvPr/>
              </p:nvSpPr>
              <p:spPr bwMode="auto">
                <a:xfrm>
                  <a:off x="5181500" y="1309474"/>
                  <a:ext cx="37438"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62" name="Rectangle 31"/>
                <p:cNvSpPr>
                  <a:spLocks noChangeArrowheads="1"/>
                </p:cNvSpPr>
                <p:nvPr/>
              </p:nvSpPr>
              <p:spPr bwMode="auto">
                <a:xfrm>
                  <a:off x="5428583" y="1309474"/>
                  <a:ext cx="34941"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grpSp>
        <p:sp>
          <p:nvSpPr>
            <p:cNvPr id="846" name="Freeform 35"/>
            <p:cNvSpPr>
              <a:spLocks noEditPoints="1"/>
            </p:cNvSpPr>
            <p:nvPr/>
          </p:nvSpPr>
          <p:spPr bwMode="auto">
            <a:xfrm>
              <a:off x="2453891" y="1346428"/>
              <a:ext cx="234367" cy="158114"/>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nvGrpSpPr>
            <p:cNvPr id="779" name="组合 778"/>
            <p:cNvGrpSpPr/>
            <p:nvPr/>
          </p:nvGrpSpPr>
          <p:grpSpPr>
            <a:xfrm>
              <a:off x="2350453" y="1707654"/>
              <a:ext cx="441242" cy="443775"/>
              <a:chOff x="2339752" y="1719381"/>
              <a:chExt cx="441242" cy="443775"/>
            </a:xfrm>
          </p:grpSpPr>
          <p:sp>
            <p:nvSpPr>
              <p:cNvPr id="840" name="Oval 4"/>
              <p:cNvSpPr>
                <a:spLocks noChangeAspect="1"/>
              </p:cNvSpPr>
              <p:nvPr/>
            </p:nvSpPr>
            <p:spPr>
              <a:xfrm>
                <a:off x="2339752" y="1719381"/>
                <a:ext cx="441242" cy="443775"/>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grpSp>
            <p:nvGrpSpPr>
              <p:cNvPr id="841" name="Group 24"/>
              <p:cNvGrpSpPr/>
              <p:nvPr/>
            </p:nvGrpSpPr>
            <p:grpSpPr>
              <a:xfrm>
                <a:off x="2463935" y="1832494"/>
                <a:ext cx="192876" cy="217548"/>
                <a:chOff x="5513440" y="1766202"/>
                <a:chExt cx="429274" cy="484183"/>
              </a:xfrm>
              <a:solidFill>
                <a:schemeClr val="bg1"/>
              </a:solidFill>
            </p:grpSpPr>
            <p:sp>
              <p:nvSpPr>
                <p:cNvPr id="842"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43"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44"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grpSp>
          <p:nvGrpSpPr>
            <p:cNvPr id="780" name="组合 779"/>
            <p:cNvGrpSpPr/>
            <p:nvPr/>
          </p:nvGrpSpPr>
          <p:grpSpPr>
            <a:xfrm>
              <a:off x="2361667" y="2704650"/>
              <a:ext cx="441242" cy="443775"/>
              <a:chOff x="2360527" y="2656096"/>
              <a:chExt cx="441242" cy="443775"/>
            </a:xfrm>
          </p:grpSpPr>
          <p:sp>
            <p:nvSpPr>
              <p:cNvPr id="835" name="Oval 28"/>
              <p:cNvSpPr>
                <a:spLocks noChangeAspect="1"/>
              </p:cNvSpPr>
              <p:nvPr/>
            </p:nvSpPr>
            <p:spPr>
              <a:xfrm>
                <a:off x="2360527" y="2656096"/>
                <a:ext cx="441242" cy="443775"/>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grpSp>
            <p:nvGrpSpPr>
              <p:cNvPr id="836" name="Group 45"/>
              <p:cNvGrpSpPr/>
              <p:nvPr/>
            </p:nvGrpSpPr>
            <p:grpSpPr>
              <a:xfrm>
                <a:off x="2469272" y="2766362"/>
                <a:ext cx="201324" cy="186652"/>
                <a:chOff x="6941027" y="4892707"/>
                <a:chExt cx="359392" cy="333198"/>
              </a:xfrm>
              <a:solidFill>
                <a:schemeClr val="bg1"/>
              </a:solidFill>
            </p:grpSpPr>
            <p:sp>
              <p:nvSpPr>
                <p:cNvPr id="837" name="Freeform 132"/>
                <p:cNvSpPr/>
                <p:nvPr/>
              </p:nvSpPr>
              <p:spPr bwMode="auto">
                <a:xfrm>
                  <a:off x="7018395" y="4968820"/>
                  <a:ext cx="204654" cy="207152"/>
                </a:xfrm>
                <a:custGeom>
                  <a:avLst/>
                  <a:gdLst>
                    <a:gd name="T0" fmla="*/ 0 w 82"/>
                    <a:gd name="T1" fmla="*/ 29 h 83"/>
                    <a:gd name="T2" fmla="*/ 58 w 82"/>
                    <a:gd name="T3" fmla="*/ 29 h 83"/>
                    <a:gd name="T4" fmla="*/ 58 w 82"/>
                    <a:gd name="T5" fmla="*/ 83 h 83"/>
                    <a:gd name="T6" fmla="*/ 82 w 82"/>
                    <a:gd name="T7" fmla="*/ 83 h 83"/>
                    <a:gd name="T8" fmla="*/ 82 w 82"/>
                    <a:gd name="T9" fmla="*/ 0 h 83"/>
                    <a:gd name="T10" fmla="*/ 0 w 82"/>
                    <a:gd name="T11" fmla="*/ 0 h 83"/>
                    <a:gd name="T12" fmla="*/ 0 w 82"/>
                    <a:gd name="T13" fmla="*/ 29 h 83"/>
                  </a:gdLst>
                  <a:ahLst/>
                  <a:cxnLst>
                    <a:cxn ang="0">
                      <a:pos x="T0" y="T1"/>
                    </a:cxn>
                    <a:cxn ang="0">
                      <a:pos x="T2" y="T3"/>
                    </a:cxn>
                    <a:cxn ang="0">
                      <a:pos x="T4" y="T5"/>
                    </a:cxn>
                    <a:cxn ang="0">
                      <a:pos x="T6" y="T7"/>
                    </a:cxn>
                    <a:cxn ang="0">
                      <a:pos x="T8" y="T9"/>
                    </a:cxn>
                    <a:cxn ang="0">
                      <a:pos x="T10" y="T11"/>
                    </a:cxn>
                    <a:cxn ang="0">
                      <a:pos x="T12" y="T13"/>
                    </a:cxn>
                  </a:cxnLst>
                  <a:rect l="0" t="0" r="r" b="b"/>
                  <a:pathLst>
                    <a:path w="82" h="83">
                      <a:moveTo>
                        <a:pt x="0" y="29"/>
                      </a:moveTo>
                      <a:lnTo>
                        <a:pt x="58" y="29"/>
                      </a:lnTo>
                      <a:lnTo>
                        <a:pt x="58" y="83"/>
                      </a:lnTo>
                      <a:lnTo>
                        <a:pt x="82" y="83"/>
                      </a:lnTo>
                      <a:lnTo>
                        <a:pt x="82" y="0"/>
                      </a:lnTo>
                      <a:lnTo>
                        <a:pt x="0" y="0"/>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38" name="Freeform 133"/>
                <p:cNvSpPr/>
                <p:nvPr/>
              </p:nvSpPr>
              <p:spPr bwMode="auto">
                <a:xfrm>
                  <a:off x="7093268" y="4892707"/>
                  <a:ext cx="207151" cy="204654"/>
                </a:xfrm>
                <a:custGeom>
                  <a:avLst/>
                  <a:gdLst>
                    <a:gd name="T0" fmla="*/ 0 w 83"/>
                    <a:gd name="T1" fmla="*/ 0 h 82"/>
                    <a:gd name="T2" fmla="*/ 0 w 83"/>
                    <a:gd name="T3" fmla="*/ 29 h 82"/>
                    <a:gd name="T4" fmla="*/ 59 w 83"/>
                    <a:gd name="T5" fmla="*/ 29 h 82"/>
                    <a:gd name="T6" fmla="*/ 59 w 83"/>
                    <a:gd name="T7" fmla="*/ 82 h 82"/>
                    <a:gd name="T8" fmla="*/ 83 w 83"/>
                    <a:gd name="T9" fmla="*/ 82 h 82"/>
                    <a:gd name="T10" fmla="*/ 83 w 83"/>
                    <a:gd name="T11" fmla="*/ 0 h 82"/>
                    <a:gd name="T12" fmla="*/ 0 w 83"/>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83" h="82">
                      <a:moveTo>
                        <a:pt x="0" y="0"/>
                      </a:moveTo>
                      <a:lnTo>
                        <a:pt x="0" y="29"/>
                      </a:lnTo>
                      <a:lnTo>
                        <a:pt x="59" y="29"/>
                      </a:lnTo>
                      <a:lnTo>
                        <a:pt x="59" y="82"/>
                      </a:lnTo>
                      <a:lnTo>
                        <a:pt x="83" y="82"/>
                      </a:lnTo>
                      <a:lnTo>
                        <a:pt x="83"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39" name="Rectangle 134"/>
                <p:cNvSpPr>
                  <a:spLocks noChangeArrowheads="1"/>
                </p:cNvSpPr>
                <p:nvPr/>
              </p:nvSpPr>
              <p:spPr bwMode="auto">
                <a:xfrm>
                  <a:off x="6941027" y="5018753"/>
                  <a:ext cx="207151" cy="2071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grpSp>
        <p:grpSp>
          <p:nvGrpSpPr>
            <p:cNvPr id="820" name="Group 8"/>
            <p:cNvGrpSpPr/>
            <p:nvPr/>
          </p:nvGrpSpPr>
          <p:grpSpPr>
            <a:xfrm>
              <a:off x="2508274" y="3262655"/>
              <a:ext cx="127836" cy="159235"/>
              <a:chOff x="5179005" y="1309474"/>
              <a:chExt cx="284519" cy="354401"/>
            </a:xfrm>
            <a:solidFill>
              <a:schemeClr val="bg1"/>
            </a:solidFill>
          </p:grpSpPr>
          <p:sp>
            <p:nvSpPr>
              <p:cNvPr id="821" name="Rectangle 18"/>
              <p:cNvSpPr>
                <a:spLocks noChangeArrowheads="1"/>
              </p:cNvSpPr>
              <p:nvPr/>
            </p:nvSpPr>
            <p:spPr bwMode="auto">
              <a:xfrm>
                <a:off x="5256374" y="1479187"/>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22" name="Rectangle 19"/>
              <p:cNvSpPr>
                <a:spLocks noChangeArrowheads="1"/>
              </p:cNvSpPr>
              <p:nvPr/>
            </p:nvSpPr>
            <p:spPr bwMode="auto">
              <a:xfrm>
                <a:off x="533124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23" name="Rectangle 20"/>
              <p:cNvSpPr>
                <a:spLocks noChangeArrowheads="1"/>
              </p:cNvSpPr>
              <p:nvPr/>
            </p:nvSpPr>
            <p:spPr bwMode="auto">
              <a:xfrm>
                <a:off x="540861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24" name="Rectangle 21"/>
              <p:cNvSpPr>
                <a:spLocks noChangeArrowheads="1"/>
              </p:cNvSpPr>
              <p:nvPr/>
            </p:nvSpPr>
            <p:spPr bwMode="auto">
              <a:xfrm>
                <a:off x="5256374" y="1546573"/>
                <a:ext cx="47421"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25" name="Rectangle 22"/>
              <p:cNvSpPr>
                <a:spLocks noChangeArrowheads="1"/>
              </p:cNvSpPr>
              <p:nvPr/>
            </p:nvSpPr>
            <p:spPr bwMode="auto">
              <a:xfrm>
                <a:off x="533124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26" name="Rectangle 23"/>
              <p:cNvSpPr>
                <a:spLocks noChangeArrowheads="1"/>
              </p:cNvSpPr>
              <p:nvPr/>
            </p:nvSpPr>
            <p:spPr bwMode="auto">
              <a:xfrm>
                <a:off x="540861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27" name="Rectangle 24"/>
              <p:cNvSpPr>
                <a:spLocks noChangeArrowheads="1"/>
              </p:cNvSpPr>
              <p:nvPr/>
            </p:nvSpPr>
            <p:spPr bwMode="auto">
              <a:xfrm>
                <a:off x="5256374" y="1618951"/>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28" name="Rectangle 25"/>
              <p:cNvSpPr>
                <a:spLocks noChangeArrowheads="1"/>
              </p:cNvSpPr>
              <p:nvPr/>
            </p:nvSpPr>
            <p:spPr bwMode="auto">
              <a:xfrm>
                <a:off x="5179005"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29" name="Rectangle 26"/>
              <p:cNvSpPr>
                <a:spLocks noChangeArrowheads="1"/>
              </p:cNvSpPr>
              <p:nvPr/>
            </p:nvSpPr>
            <p:spPr bwMode="auto">
              <a:xfrm>
                <a:off x="5179005"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30" name="Rectangle 27"/>
              <p:cNvSpPr>
                <a:spLocks noChangeArrowheads="1"/>
              </p:cNvSpPr>
              <p:nvPr/>
            </p:nvSpPr>
            <p:spPr bwMode="auto">
              <a:xfrm>
                <a:off x="533124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31" name="Rectangle 28"/>
              <p:cNvSpPr>
                <a:spLocks noChangeArrowheads="1"/>
              </p:cNvSpPr>
              <p:nvPr/>
            </p:nvSpPr>
            <p:spPr bwMode="auto">
              <a:xfrm>
                <a:off x="540861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33" name="Rectangle 30"/>
              <p:cNvSpPr>
                <a:spLocks noChangeArrowheads="1"/>
              </p:cNvSpPr>
              <p:nvPr/>
            </p:nvSpPr>
            <p:spPr bwMode="auto">
              <a:xfrm>
                <a:off x="5181500" y="1309474"/>
                <a:ext cx="37438"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34" name="Rectangle 31"/>
              <p:cNvSpPr>
                <a:spLocks noChangeArrowheads="1"/>
              </p:cNvSpPr>
              <p:nvPr/>
            </p:nvSpPr>
            <p:spPr bwMode="auto">
              <a:xfrm>
                <a:off x="5428583" y="1309474"/>
                <a:ext cx="34941"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sp>
          <p:nvSpPr>
            <p:cNvPr id="817" name="Freeform 133"/>
            <p:cNvSpPr/>
            <p:nvPr/>
          </p:nvSpPr>
          <p:spPr bwMode="auto">
            <a:xfrm>
              <a:off x="2555704" y="3692702"/>
              <a:ext cx="116042" cy="114644"/>
            </a:xfrm>
            <a:custGeom>
              <a:avLst/>
              <a:gdLst>
                <a:gd name="T0" fmla="*/ 0 w 83"/>
                <a:gd name="T1" fmla="*/ 0 h 82"/>
                <a:gd name="T2" fmla="*/ 0 w 83"/>
                <a:gd name="T3" fmla="*/ 29 h 82"/>
                <a:gd name="T4" fmla="*/ 59 w 83"/>
                <a:gd name="T5" fmla="*/ 29 h 82"/>
                <a:gd name="T6" fmla="*/ 59 w 83"/>
                <a:gd name="T7" fmla="*/ 82 h 82"/>
                <a:gd name="T8" fmla="*/ 83 w 83"/>
                <a:gd name="T9" fmla="*/ 82 h 82"/>
                <a:gd name="T10" fmla="*/ 83 w 83"/>
                <a:gd name="T11" fmla="*/ 0 h 82"/>
                <a:gd name="T12" fmla="*/ 0 w 83"/>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83" h="82">
                  <a:moveTo>
                    <a:pt x="0" y="0"/>
                  </a:moveTo>
                  <a:lnTo>
                    <a:pt x="0" y="29"/>
                  </a:lnTo>
                  <a:lnTo>
                    <a:pt x="59" y="29"/>
                  </a:lnTo>
                  <a:lnTo>
                    <a:pt x="59" y="82"/>
                  </a:lnTo>
                  <a:lnTo>
                    <a:pt x="83" y="82"/>
                  </a:lnTo>
                  <a:lnTo>
                    <a:pt x="83"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799" name="Group 8"/>
            <p:cNvGrpSpPr/>
            <p:nvPr/>
          </p:nvGrpSpPr>
          <p:grpSpPr>
            <a:xfrm>
              <a:off x="2508274" y="4210486"/>
              <a:ext cx="127836" cy="159235"/>
              <a:chOff x="5179005" y="1309474"/>
              <a:chExt cx="284519" cy="354401"/>
            </a:xfrm>
            <a:solidFill>
              <a:schemeClr val="bg1"/>
            </a:solidFill>
          </p:grpSpPr>
          <p:sp>
            <p:nvSpPr>
              <p:cNvPr id="801" name="Rectangle 19"/>
              <p:cNvSpPr>
                <a:spLocks noChangeArrowheads="1"/>
              </p:cNvSpPr>
              <p:nvPr/>
            </p:nvSpPr>
            <p:spPr bwMode="auto">
              <a:xfrm>
                <a:off x="533124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06" name="Rectangle 24"/>
              <p:cNvSpPr>
                <a:spLocks noChangeArrowheads="1"/>
              </p:cNvSpPr>
              <p:nvPr/>
            </p:nvSpPr>
            <p:spPr bwMode="auto">
              <a:xfrm>
                <a:off x="5256374" y="1618951"/>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07" name="Rectangle 25"/>
              <p:cNvSpPr>
                <a:spLocks noChangeArrowheads="1"/>
              </p:cNvSpPr>
              <p:nvPr/>
            </p:nvSpPr>
            <p:spPr bwMode="auto">
              <a:xfrm>
                <a:off x="5179005"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08" name="Rectangle 26"/>
              <p:cNvSpPr>
                <a:spLocks noChangeArrowheads="1"/>
              </p:cNvSpPr>
              <p:nvPr/>
            </p:nvSpPr>
            <p:spPr bwMode="auto">
              <a:xfrm>
                <a:off x="5179005"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09" name="Rectangle 27"/>
              <p:cNvSpPr>
                <a:spLocks noChangeArrowheads="1"/>
              </p:cNvSpPr>
              <p:nvPr/>
            </p:nvSpPr>
            <p:spPr bwMode="auto">
              <a:xfrm>
                <a:off x="533124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10" name="Rectangle 28"/>
              <p:cNvSpPr>
                <a:spLocks noChangeArrowheads="1"/>
              </p:cNvSpPr>
              <p:nvPr/>
            </p:nvSpPr>
            <p:spPr bwMode="auto">
              <a:xfrm>
                <a:off x="540861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12" name="Rectangle 30"/>
              <p:cNvSpPr>
                <a:spLocks noChangeArrowheads="1"/>
              </p:cNvSpPr>
              <p:nvPr/>
            </p:nvSpPr>
            <p:spPr bwMode="auto">
              <a:xfrm>
                <a:off x="5181500" y="1309474"/>
                <a:ext cx="37438"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13" name="Rectangle 31"/>
              <p:cNvSpPr>
                <a:spLocks noChangeArrowheads="1"/>
              </p:cNvSpPr>
              <p:nvPr/>
            </p:nvSpPr>
            <p:spPr bwMode="auto">
              <a:xfrm>
                <a:off x="5428583" y="1309474"/>
                <a:ext cx="34941"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grpSp>
      <p:sp>
        <p:nvSpPr>
          <p:cNvPr id="886" name="Text Box 7"/>
          <p:cNvSpPr txBox="1">
            <a:spLocks noChangeArrowheads="1"/>
          </p:cNvSpPr>
          <p:nvPr/>
        </p:nvSpPr>
        <p:spPr bwMode="auto">
          <a:xfrm>
            <a:off x="2420620" y="2372360"/>
            <a:ext cx="5309235" cy="437515"/>
          </a:xfrm>
          <a:prstGeom prst="rect">
            <a:avLst/>
          </a:prstGeom>
          <a:noFill/>
          <a:ln w="9525">
            <a:noFill/>
            <a:miter lim="800000"/>
          </a:ln>
        </p:spPr>
        <p:txBody>
          <a:bodyPr wrap="square" lIns="45720" tIns="22860" rIns="45720" bIns="22860" anchor="ctr">
            <a:spAutoFit/>
          </a:bodyPr>
          <a:lstStyle/>
          <a:p>
            <a:pPr marL="0" lvl="2" defTabSz="1087755"/>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cs typeface="Open Sans Semibold" pitchFamily="34" charset="0"/>
              </a:rPr>
              <a:t>10       </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Semibold" pitchFamily="34" charset="0"/>
              </a:rPr>
              <a:t>10</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Semibold" pitchFamily="34" charset="0"/>
              </a:rPr>
              <a:t>场投贷联动直通车，服务千家企业，核定授信总量超</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Semibold" pitchFamily="34" charset="0"/>
              </a:rPr>
              <a:t>20</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Semibold" pitchFamily="34" charset="0"/>
              </a:rPr>
              <a:t>亿</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Semibold" pitchFamily="34" charset="0"/>
            </a:endParaRPr>
          </a:p>
        </p:txBody>
      </p:sp>
      <p:grpSp>
        <p:nvGrpSpPr>
          <p:cNvPr id="69" name="组合 777"/>
          <p:cNvGrpSpPr/>
          <p:nvPr/>
        </p:nvGrpSpPr>
        <p:grpSpPr>
          <a:xfrm>
            <a:off x="1602408" y="2880999"/>
            <a:ext cx="452456" cy="443775"/>
            <a:chOff x="2339752" y="1275606"/>
            <a:chExt cx="441242" cy="443775"/>
          </a:xfrm>
        </p:grpSpPr>
        <p:sp>
          <p:nvSpPr>
            <p:cNvPr id="70" name="Oval 2"/>
            <p:cNvSpPr>
              <a:spLocks noChangeAspect="1"/>
            </p:cNvSpPr>
            <p:nvPr/>
          </p:nvSpPr>
          <p:spPr>
            <a:xfrm>
              <a:off x="2339752" y="1275606"/>
              <a:ext cx="441242" cy="443775"/>
            </a:xfrm>
            <a:prstGeom prst="ellipse">
              <a:avLst/>
            </a:prstGeom>
            <a:solidFill>
              <a:srgbClr val="A80000"/>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accent5">
                    <a:lumMod val="60000"/>
                    <a:lumOff val="40000"/>
                  </a:schemeClr>
                </a:solidFill>
              </a:endParaRPr>
            </a:p>
          </p:txBody>
        </p:sp>
        <p:sp>
          <p:nvSpPr>
            <p:cNvPr id="71" name="Freeform 35"/>
            <p:cNvSpPr>
              <a:spLocks noEditPoints="1"/>
            </p:cNvSpPr>
            <p:nvPr/>
          </p:nvSpPr>
          <p:spPr bwMode="auto">
            <a:xfrm>
              <a:off x="2443190" y="1418436"/>
              <a:ext cx="234367" cy="158114"/>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sp>
        <p:nvSpPr>
          <p:cNvPr id="72" name="Text Box 7"/>
          <p:cNvSpPr txBox="1">
            <a:spLocks noChangeArrowheads="1"/>
          </p:cNvSpPr>
          <p:nvPr/>
        </p:nvSpPr>
        <p:spPr bwMode="auto">
          <a:xfrm>
            <a:off x="2420750" y="2898268"/>
            <a:ext cx="5146376" cy="437515"/>
          </a:xfrm>
          <a:prstGeom prst="rect">
            <a:avLst/>
          </a:prstGeom>
          <a:noFill/>
          <a:ln w="9525">
            <a:noFill/>
            <a:miter lim="800000"/>
          </a:ln>
        </p:spPr>
        <p:txBody>
          <a:bodyPr wrap="square" lIns="45720" tIns="22860" rIns="45720" bIns="22860" anchor="ctr">
            <a:spAutoFit/>
          </a:bodyPr>
          <a:lstStyle/>
          <a:p>
            <a:pPr marL="0" lvl="2" defTabSz="1087755"/>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cs typeface="Open Sans Semibold" pitchFamily="34" charset="0"/>
              </a:rPr>
              <a:t>10       </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cs typeface="Open Sans Semibold" pitchFamily="34" charset="0"/>
              </a:rPr>
              <a:t>10场跨境撮合活动，助力科技型企业走出去引进来   </a:t>
            </a: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cs typeface="Open Sans Semibold" pitchFamily="34" charset="0"/>
              </a:rPr>
              <a:t>  </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cs typeface="Open Sans Semibold" pitchFamily="34" charset="0"/>
            </a:endParaRPr>
          </a:p>
        </p:txBody>
      </p:sp>
      <p:grpSp>
        <p:nvGrpSpPr>
          <p:cNvPr id="77" name="组合 777"/>
          <p:cNvGrpSpPr/>
          <p:nvPr/>
        </p:nvGrpSpPr>
        <p:grpSpPr>
          <a:xfrm>
            <a:off x="1597360" y="3396782"/>
            <a:ext cx="452456" cy="443775"/>
            <a:chOff x="2339752" y="1275606"/>
            <a:chExt cx="441242" cy="443775"/>
          </a:xfrm>
        </p:grpSpPr>
        <p:sp>
          <p:nvSpPr>
            <p:cNvPr id="78" name="Oval 2"/>
            <p:cNvSpPr>
              <a:spLocks noChangeAspect="1"/>
            </p:cNvSpPr>
            <p:nvPr/>
          </p:nvSpPr>
          <p:spPr>
            <a:xfrm>
              <a:off x="2339752" y="1275606"/>
              <a:ext cx="441242" cy="443775"/>
            </a:xfrm>
            <a:prstGeom prst="ellipse">
              <a:avLst/>
            </a:prstGeom>
            <a:solidFill>
              <a:schemeClr val="bg1">
                <a:lumMod val="50000"/>
              </a:schemeClr>
            </a:solidFill>
            <a:ln>
              <a:solidFill>
                <a:schemeClr val="bg1">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accent5">
                    <a:lumMod val="60000"/>
                    <a:lumOff val="40000"/>
                  </a:schemeClr>
                </a:solidFill>
              </a:endParaRPr>
            </a:p>
          </p:txBody>
        </p:sp>
        <p:sp>
          <p:nvSpPr>
            <p:cNvPr id="79" name="Freeform 35"/>
            <p:cNvSpPr>
              <a:spLocks noEditPoints="1"/>
            </p:cNvSpPr>
            <p:nvPr/>
          </p:nvSpPr>
          <p:spPr bwMode="auto">
            <a:xfrm>
              <a:off x="2443190" y="1418436"/>
              <a:ext cx="234367" cy="158114"/>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sp>
        <p:nvSpPr>
          <p:cNvPr id="81" name="Text Box 7"/>
          <p:cNvSpPr txBox="1">
            <a:spLocks noChangeArrowheads="1"/>
          </p:cNvSpPr>
          <p:nvPr/>
        </p:nvSpPr>
        <p:spPr bwMode="auto">
          <a:xfrm>
            <a:off x="2420750" y="3402324"/>
            <a:ext cx="5146376" cy="437515"/>
          </a:xfrm>
          <a:prstGeom prst="rect">
            <a:avLst/>
          </a:prstGeom>
          <a:noFill/>
          <a:ln w="9525">
            <a:noFill/>
            <a:miter lim="800000"/>
          </a:ln>
        </p:spPr>
        <p:txBody>
          <a:bodyPr wrap="square" lIns="45720" tIns="22860" rIns="45720" bIns="22860" anchor="ctr">
            <a:spAutoFit/>
          </a:bodyPr>
          <a:lstStyle/>
          <a:p>
            <a:pPr marL="0" lvl="2" defTabSz="1087755"/>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cs typeface="Open Sans Semibold" pitchFamily="34" charset="0"/>
              </a:rPr>
              <a:t>40</a:t>
            </a:r>
            <a:r>
              <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cs typeface="Open Sans Semibold" pitchFamily="34" charset="0"/>
              </a:rPr>
              <a:t>       </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cs typeface="Open Sans Semibold" pitchFamily="34" charset="0"/>
              </a:rPr>
              <a:t>40家网点为科技型企业提供综合金融服务</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cs typeface="Open Sans Semibold" pitchFamily="34" charset="0"/>
            </a:endParaRPr>
          </a:p>
        </p:txBody>
      </p:sp>
      <p:pic>
        <p:nvPicPr>
          <p:cNvPr id="2" name="图片 1" descr="bb2f31cf7f830ecb0d33a4669792b077-sz_197964"/>
          <p:cNvPicPr>
            <a:picLocks noChangeAspect="1"/>
          </p:cNvPicPr>
          <p:nvPr/>
        </p:nvPicPr>
        <p:blipFill>
          <a:blip r:embed="rId2"/>
          <a:stretch>
            <a:fillRect/>
          </a:stretch>
        </p:blipFill>
        <p:spPr>
          <a:xfrm>
            <a:off x="365760" y="354965"/>
            <a:ext cx="2808000" cy="4827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advTm="300000"/>
    </mc:Choice>
    <mc:Fallback>
      <p:transition spd="slow" advTm="30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851920" y="2353325"/>
            <a:ext cx="4464495" cy="923676"/>
            <a:chOff x="2233077" y="2156234"/>
            <a:chExt cx="4464495" cy="923676"/>
          </a:xfrm>
        </p:grpSpPr>
        <p:sp>
          <p:nvSpPr>
            <p:cNvPr id="4" name="文本框 128"/>
            <p:cNvSpPr txBox="1">
              <a:spLocks noChangeArrowheads="1"/>
            </p:cNvSpPr>
            <p:nvPr/>
          </p:nvSpPr>
          <p:spPr bwMode="auto">
            <a:xfrm>
              <a:off x="2233077" y="2662080"/>
              <a:ext cx="4464495"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r" fontAlgn="base">
                <a:spcBef>
                  <a:spcPct val="0"/>
                </a:spcBef>
                <a:spcAft>
                  <a:spcPct val="0"/>
                </a:spcAft>
              </a:pPr>
              <a:r>
                <a:rPr lang="zh-CN" altLang="en-US" sz="2000" b="1" kern="0" dirty="0" smtClean="0">
                  <a:latin typeface="微软雅黑" panose="020B0503020204020204" pitchFamily="34" charset="-122"/>
                  <a:ea typeface="微软雅黑" panose="020B0503020204020204" pitchFamily="34" charset="-122"/>
                  <a:sym typeface="+mn-ea"/>
                </a:rPr>
                <a:t>中国银行普惠金融业务开展的逻辑</a:t>
              </a:r>
              <a:endParaRPr lang="zh-CN" altLang="en-US" sz="2000" b="1" kern="0" dirty="0" smtClean="0">
                <a:latin typeface="微软雅黑" panose="020B0503020204020204" pitchFamily="34" charset="-122"/>
                <a:ea typeface="微软雅黑" panose="020B0503020204020204" pitchFamily="34" charset="-122"/>
              </a:endParaRPr>
            </a:p>
          </p:txBody>
        </p:sp>
        <p:sp>
          <p:nvSpPr>
            <p:cNvPr id="5" name="文本框 129"/>
            <p:cNvSpPr txBox="1">
              <a:spLocks noChangeArrowheads="1"/>
            </p:cNvSpPr>
            <p:nvPr/>
          </p:nvSpPr>
          <p:spPr bwMode="auto">
            <a:xfrm>
              <a:off x="5124655" y="2156234"/>
              <a:ext cx="1572917" cy="41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0" cap="none" spc="0" normalizeH="0" baseline="0" noProof="0" dirty="0" smtClean="0">
                  <a:ln>
                    <a:noFill/>
                  </a:ln>
                  <a:solidFill>
                    <a:schemeClr val="accent2">
                      <a:lumMod val="75000"/>
                    </a:schemeClr>
                  </a:solidFill>
                  <a:effectLst/>
                  <a:uLnTx/>
                  <a:uFillTx/>
                  <a:latin typeface="微软雅黑" panose="020B0503020204020204" pitchFamily="34" charset="-122"/>
                  <a:ea typeface="微软雅黑" panose="020B0503020204020204" pitchFamily="34" charset="-122"/>
                </a:rPr>
                <a:t>03</a:t>
              </a:r>
              <a:endParaRPr kumimoji="0" lang="zh-CN" altLang="en-US" sz="2000" b="1" i="0" u="none" strike="noStrike" kern="0" cap="none" spc="0" normalizeH="0" baseline="0" noProof="0" dirty="0" smtClean="0">
                <a:ln>
                  <a:noFill/>
                </a:ln>
                <a:solidFill>
                  <a:schemeClr val="accent2">
                    <a:lumMod val="75000"/>
                  </a:schemeClr>
                </a:solidFill>
                <a:effectLst/>
                <a:uLnTx/>
                <a:uFillTx/>
                <a:latin typeface="微软雅黑" panose="020B0503020204020204" pitchFamily="34" charset="-122"/>
                <a:ea typeface="微软雅黑" panose="020B0503020204020204" pitchFamily="34" charset="-122"/>
              </a:endParaRPr>
            </a:p>
          </p:txBody>
        </p:sp>
      </p:grpSp>
      <p:sp>
        <p:nvSpPr>
          <p:cNvPr id="6" name="灯片编号占位符 5"/>
          <p:cNvSpPr>
            <a:spLocks noGrp="1"/>
          </p:cNvSpPr>
          <p:nvPr>
            <p:ph type="sldNum" sz="quarter" idx="12"/>
          </p:nvPr>
        </p:nvSpPr>
        <p:spPr/>
        <p:txBody>
          <a:bodyPr/>
          <a:lstStyle/>
          <a:p>
            <a:fld id="{2E8C2C26-854B-4E54-9EA4-6A81B1689F1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advTm="300000"/>
    </mc:Choice>
    <mc:Fallback>
      <p:transition advTm="30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6"/>
          <p:cNvSpPr txBox="1">
            <a:spLocks noChangeArrowheads="1"/>
          </p:cNvSpPr>
          <p:nvPr/>
        </p:nvSpPr>
        <p:spPr bwMode="auto">
          <a:xfrm>
            <a:off x="6988175" y="4786312"/>
            <a:ext cx="2133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FontTx/>
              <a:buNone/>
            </a:pPr>
            <a:fld id="{D41CEFD2-C974-471A-BD35-189B774F1A49}" type="slidenum">
              <a:rPr lang="zh-CN" altLang="zh-CN" sz="1400">
                <a:latin typeface="Arial" panose="020B0604020202020204" pitchFamily="34" charset="0"/>
              </a:rPr>
            </a:fld>
            <a:endParaRPr lang="zh-CN" altLang="zh-CN" sz="1400">
              <a:latin typeface="Arial" panose="020B0604020202020204" pitchFamily="34" charset="0"/>
            </a:endParaRPr>
          </a:p>
        </p:txBody>
      </p:sp>
      <p:sp>
        <p:nvSpPr>
          <p:cNvPr id="22540" name="TextBox 8"/>
          <p:cNvSpPr txBox="1">
            <a:spLocks noChangeArrowheads="1"/>
          </p:cNvSpPr>
          <p:nvPr/>
        </p:nvSpPr>
        <p:spPr bwMode="auto">
          <a:xfrm>
            <a:off x="4843300" y="2188244"/>
            <a:ext cx="1833563" cy="45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en-US" altLang="zh-CN" sz="1600" b="1">
              <a:solidFill>
                <a:srgbClr val="000000"/>
              </a:solidFill>
              <a:latin typeface="微软雅黑" panose="020B0503020204020204" pitchFamily="34" charset="-122"/>
              <a:ea typeface="微软雅黑" panose="020B0503020204020204" pitchFamily="34" charset="-122"/>
            </a:endParaRPr>
          </a:p>
          <a:p>
            <a:pPr algn="ctr" eaLnBrk="1" hangingPunct="1">
              <a:spcBef>
                <a:spcPct val="0"/>
              </a:spcBef>
              <a:buFontTx/>
              <a:buNone/>
            </a:pPr>
            <a:r>
              <a:rPr lang="zh-CN" altLang="en-US" sz="1600" b="1">
                <a:solidFill>
                  <a:srgbClr val="000000"/>
                </a:solidFill>
                <a:latin typeface="微软雅黑" panose="020B0503020204020204" pitchFamily="34" charset="-122"/>
                <a:ea typeface="微软雅黑" panose="020B0503020204020204" pitchFamily="34" charset="-122"/>
              </a:rPr>
              <a:t>   </a:t>
            </a:r>
            <a:endParaRPr lang="en-US" altLang="zh-CN" sz="1600" b="1">
              <a:solidFill>
                <a:srgbClr val="000000"/>
              </a:solidFill>
              <a:latin typeface="微软雅黑" panose="020B0503020204020204" pitchFamily="34" charset="-122"/>
              <a:ea typeface="微软雅黑" panose="020B0503020204020204" pitchFamily="34" charset="-122"/>
            </a:endParaRPr>
          </a:p>
        </p:txBody>
      </p:sp>
      <p:pic>
        <p:nvPicPr>
          <p:cNvPr id="1026" name="Picture 2" descr="\\22.136.32.191\第三方担保机构批复\00 KJJJ\外宣外联\00 科技金融LOGO\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5592" y="-284782"/>
            <a:ext cx="1776412" cy="1776412"/>
          </a:xfrm>
          <a:prstGeom prst="rect">
            <a:avLst/>
          </a:prstGeom>
          <a:noFill/>
          <a:extLst>
            <a:ext uri="{909E8E84-426E-40DD-AFC4-6F175D3DCCD1}">
              <a14:hiddenFill xmlns:a14="http://schemas.microsoft.com/office/drawing/2010/main">
                <a:solidFill>
                  <a:srgbClr val="FFFFFF"/>
                </a:solidFill>
              </a14:hiddenFill>
            </a:ext>
          </a:extLst>
        </p:spPr>
      </p:pic>
      <p:sp>
        <p:nvSpPr>
          <p:cNvPr id="769" name="Freeform 29"/>
          <p:cNvSpPr>
            <a:spLocks noEditPoints="1"/>
          </p:cNvSpPr>
          <p:nvPr/>
        </p:nvSpPr>
        <p:spPr bwMode="auto">
          <a:xfrm>
            <a:off x="7470983" y="2545874"/>
            <a:ext cx="197361" cy="177177"/>
          </a:xfrm>
          <a:custGeom>
            <a:avLst/>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72" name="组合 71"/>
          <p:cNvGrpSpPr/>
          <p:nvPr/>
        </p:nvGrpSpPr>
        <p:grpSpPr>
          <a:xfrm>
            <a:off x="467544" y="1787889"/>
            <a:ext cx="5988496" cy="3106433"/>
            <a:chOff x="467544" y="1859897"/>
            <a:chExt cx="5988496" cy="3106433"/>
          </a:xfrm>
        </p:grpSpPr>
        <p:grpSp>
          <p:nvGrpSpPr>
            <p:cNvPr id="73" name="组合 72"/>
            <p:cNvGrpSpPr/>
            <p:nvPr/>
          </p:nvGrpSpPr>
          <p:grpSpPr>
            <a:xfrm>
              <a:off x="467544" y="1923678"/>
              <a:ext cx="3034470" cy="3042652"/>
              <a:chOff x="71500" y="1865883"/>
              <a:chExt cx="3034470" cy="3042652"/>
            </a:xfrm>
          </p:grpSpPr>
          <p:sp>
            <p:nvSpPr>
              <p:cNvPr id="84" name="Text Box 10"/>
              <p:cNvSpPr txBox="1">
                <a:spLocks noChangeArrowheads="1"/>
              </p:cNvSpPr>
              <p:nvPr/>
            </p:nvSpPr>
            <p:spPr bwMode="auto">
              <a:xfrm>
                <a:off x="811327" y="3806810"/>
                <a:ext cx="2294643" cy="1101725"/>
              </a:xfrm>
              <a:prstGeom prst="rect">
                <a:avLst/>
              </a:prstGeom>
              <a:noFill/>
              <a:ln w="9525">
                <a:noFill/>
                <a:miter lim="800000"/>
              </a:ln>
            </p:spPr>
            <p:txBody>
              <a:bodyPr wrap="square" lIns="45720" tIns="22860" rIns="45720" bIns="22860">
                <a:spAutoFit/>
              </a:bodyPr>
              <a:lstStyle/>
              <a:p>
                <a:pPr algn="r" defTabSz="1087755">
                  <a:spcAft>
                    <a:spcPts val="600"/>
                  </a:spcAft>
                </a:pPr>
                <a:r>
                  <a:rPr lang="en-US" altLang="zh-CN" sz="1100" b="1" dirty="0" smtClean="0">
                    <a:solidFill>
                      <a:srgbClr val="8A0000"/>
                    </a:solidFill>
                    <a:latin typeface="微软雅黑" panose="020B0503020204020204" pitchFamily="34" charset="-122"/>
                    <a:ea typeface="微软雅黑" panose="020B0503020204020204" pitchFamily="34" charset="-122"/>
                    <a:cs typeface="Open Sans" panose="020B0606030504020204" pitchFamily="34" charset="0"/>
                  </a:rPr>
                  <a:t>3-</a:t>
                </a:r>
                <a:r>
                  <a:rPr lang="zh-CN" altLang="en-US" sz="1100" b="1" dirty="0">
                    <a:solidFill>
                      <a:srgbClr val="8A0000"/>
                    </a:solidFill>
                    <a:latin typeface="微软雅黑" panose="020B0503020204020204" pitchFamily="34" charset="-122"/>
                    <a:ea typeface="微软雅黑" panose="020B0503020204020204" pitchFamily="34" charset="-122"/>
                    <a:cs typeface="Open Sans" panose="020B0606030504020204" pitchFamily="34" charset="0"/>
                  </a:rPr>
                  <a:t>不自娱自乐，更是形成合力</a:t>
                </a:r>
                <a:endParaRPr lang="en-US" sz="1100" b="1" dirty="0" smtClean="0">
                  <a:solidFill>
                    <a:srgbClr val="8A0000"/>
                  </a:solidFill>
                  <a:latin typeface="微软雅黑" panose="020B0503020204020204" pitchFamily="34" charset="-122"/>
                  <a:ea typeface="微软雅黑" panose="020B0503020204020204" pitchFamily="34" charset="-122"/>
                  <a:cs typeface="Open Sans" panose="020B0606030504020204" pitchFamily="34" charset="0"/>
                </a:endParaRPr>
              </a:p>
              <a:p>
                <a:pPr defTabSz="1087755"/>
                <a:r>
                  <a:rPr lang="zh-CN" altLang="en-US" sz="1050" dirty="0" smtClean="0">
                    <a:latin typeface="微软雅黑" panose="020B0503020204020204" pitchFamily="34" charset="-122"/>
                    <a:ea typeface="微软雅黑" panose="020B0503020204020204" pitchFamily="34" charset="-122"/>
                    <a:cs typeface="Open Sans" panose="020B0606030504020204" pitchFamily="34" charset="0"/>
                  </a:rPr>
                  <a:t>紧紧</a:t>
                </a:r>
                <a:r>
                  <a:rPr lang="zh-CN" altLang="en-US" sz="1050" dirty="0">
                    <a:latin typeface="微软雅黑" panose="020B0503020204020204" pitchFamily="34" charset="-122"/>
                    <a:ea typeface="微软雅黑" panose="020B0503020204020204" pitchFamily="34" charset="-122"/>
                    <a:cs typeface="Open Sans" panose="020B0606030504020204" pitchFamily="34" charset="0"/>
                  </a:rPr>
                  <a:t>依托政府科技贷款风险分担、贴息，科技项目奖补等扶持政策，大力推行投贷联动</a:t>
                </a:r>
                <a:r>
                  <a:rPr lang="zh-CN" altLang="en-US" sz="1050" dirty="0" smtClean="0">
                    <a:latin typeface="微软雅黑" panose="020B0503020204020204" pitchFamily="34" charset="-122"/>
                    <a:ea typeface="微软雅黑" panose="020B0503020204020204" pitchFamily="34" charset="-122"/>
                    <a:cs typeface="Open Sans" panose="020B0606030504020204" pitchFamily="34" charset="0"/>
                  </a:rPr>
                  <a:t>，联合政府</a:t>
                </a:r>
                <a:r>
                  <a:rPr lang="zh-CN" altLang="en-US" sz="1050" dirty="0">
                    <a:latin typeface="微软雅黑" panose="020B0503020204020204" pitchFamily="34" charset="-122"/>
                    <a:ea typeface="微软雅黑" panose="020B0503020204020204" pitchFamily="34" charset="-122"/>
                    <a:cs typeface="Open Sans" panose="020B0606030504020204" pitchFamily="34" charset="0"/>
                  </a:rPr>
                  <a:t>、投行、投资机构等各方力量，</a:t>
                </a:r>
                <a:r>
                  <a:rPr lang="zh-CN" altLang="en-US" sz="1050" dirty="0" smtClean="0">
                    <a:latin typeface="微软雅黑" panose="020B0503020204020204" pitchFamily="34" charset="-122"/>
                    <a:ea typeface="微软雅黑" panose="020B0503020204020204" pitchFamily="34" charset="-122"/>
                    <a:cs typeface="Open Sans" panose="020B0606030504020204" pitchFamily="34" charset="0"/>
                  </a:rPr>
                  <a:t>合力共同支持小微企业更好、更快发展</a:t>
                </a:r>
                <a:endParaRPr lang="zh-CN" altLang="en-US" sz="1050" dirty="0" smtClean="0">
                  <a:latin typeface="微软雅黑" panose="020B0503020204020204" pitchFamily="34" charset="-122"/>
                  <a:ea typeface="微软雅黑" panose="020B0503020204020204" pitchFamily="34" charset="-122"/>
                  <a:cs typeface="Open Sans" panose="020B0606030504020204" pitchFamily="34" charset="0"/>
                </a:endParaRPr>
              </a:p>
            </p:txBody>
          </p:sp>
          <p:sp>
            <p:nvSpPr>
              <p:cNvPr id="85" name="Text Box 10"/>
              <p:cNvSpPr txBox="1">
                <a:spLocks noChangeArrowheads="1"/>
              </p:cNvSpPr>
              <p:nvPr/>
            </p:nvSpPr>
            <p:spPr bwMode="auto">
              <a:xfrm>
                <a:off x="71500" y="1865883"/>
                <a:ext cx="2892443" cy="1017905"/>
              </a:xfrm>
              <a:prstGeom prst="rect">
                <a:avLst/>
              </a:prstGeom>
              <a:noFill/>
              <a:ln w="9525">
                <a:noFill/>
                <a:miter lim="800000"/>
              </a:ln>
            </p:spPr>
            <p:txBody>
              <a:bodyPr wrap="square" lIns="45720" tIns="22860" rIns="45720" bIns="22860">
                <a:spAutoFit/>
              </a:bodyPr>
              <a:lstStyle/>
              <a:p>
                <a:pPr algn="r" defTabSz="1087755">
                  <a:spcAft>
                    <a:spcPts val="600"/>
                  </a:spcAft>
                </a:pPr>
                <a:r>
                  <a:rPr lang="en-US" altLang="zh-CN" sz="1100" b="1" dirty="0" smtClean="0">
                    <a:solidFill>
                      <a:schemeClr val="accent2">
                        <a:lumMod val="60000"/>
                        <a:lumOff val="40000"/>
                      </a:schemeClr>
                    </a:solidFill>
                    <a:latin typeface="微软雅黑" panose="020B0503020204020204" pitchFamily="34" charset="-122"/>
                    <a:ea typeface="微软雅黑" panose="020B0503020204020204" pitchFamily="34" charset="-122"/>
                    <a:cs typeface="Open Sans" panose="020B0606030504020204" pitchFamily="34" charset="0"/>
                  </a:rPr>
                  <a:t>1-</a:t>
                </a:r>
                <a:r>
                  <a:rPr lang="zh-CN" altLang="en-US" sz="1100" b="1" dirty="0" smtClean="0">
                    <a:solidFill>
                      <a:schemeClr val="accent2">
                        <a:lumMod val="60000"/>
                        <a:lumOff val="40000"/>
                      </a:schemeClr>
                    </a:solidFill>
                    <a:latin typeface="微软雅黑" panose="020B0503020204020204" pitchFamily="34" charset="-122"/>
                    <a:ea typeface="微软雅黑" panose="020B0503020204020204" pitchFamily="34" charset="-122"/>
                    <a:cs typeface="Open Sans" panose="020B0606030504020204" pitchFamily="34" charset="0"/>
                  </a:rPr>
                  <a:t>不简单</a:t>
                </a:r>
                <a:r>
                  <a:rPr lang="zh-CN" altLang="en-US" sz="1100" b="1" dirty="0">
                    <a:solidFill>
                      <a:schemeClr val="accent2">
                        <a:lumMod val="60000"/>
                        <a:lumOff val="40000"/>
                      </a:schemeClr>
                    </a:solidFill>
                    <a:latin typeface="微软雅黑" panose="020B0503020204020204" pitchFamily="34" charset="-122"/>
                    <a:ea typeface="微软雅黑" panose="020B0503020204020204" pitchFamily="34" charset="-122"/>
                    <a:cs typeface="Open Sans" panose="020B0606030504020204" pitchFamily="34" charset="0"/>
                  </a:rPr>
                  <a:t>看财务，更看企业</a:t>
                </a:r>
                <a:r>
                  <a:rPr lang="zh-CN" altLang="en-US" sz="1100" b="1" dirty="0" smtClean="0">
                    <a:solidFill>
                      <a:schemeClr val="accent2">
                        <a:lumMod val="60000"/>
                        <a:lumOff val="40000"/>
                      </a:schemeClr>
                    </a:solidFill>
                    <a:latin typeface="微软雅黑" panose="020B0503020204020204" pitchFamily="34" charset="-122"/>
                    <a:ea typeface="微软雅黑" panose="020B0503020204020204" pitchFamily="34" charset="-122"/>
                    <a:cs typeface="Open Sans" panose="020B0606030504020204" pitchFamily="34" charset="0"/>
                  </a:rPr>
                  <a:t>未来</a:t>
                </a:r>
                <a:endParaRPr lang="en-US" altLang="zh-CN" sz="1100" b="1" dirty="0" smtClean="0">
                  <a:solidFill>
                    <a:schemeClr val="accent2">
                      <a:lumMod val="60000"/>
                      <a:lumOff val="40000"/>
                    </a:schemeClr>
                  </a:solidFill>
                  <a:latin typeface="微软雅黑" panose="020B0503020204020204" pitchFamily="34" charset="-122"/>
                  <a:ea typeface="微软雅黑" panose="020B0503020204020204" pitchFamily="34" charset="-122"/>
                  <a:cs typeface="Open Sans" panose="020B0606030504020204" pitchFamily="34" charset="0"/>
                </a:endParaRPr>
              </a:p>
              <a:p>
                <a:pPr defTabSz="1087755">
                  <a:spcAft>
                    <a:spcPts val="600"/>
                  </a:spcAft>
                </a:pPr>
                <a:r>
                  <a:rPr lang="zh-CN" altLang="en-US" sz="1050" dirty="0" smtClean="0">
                    <a:latin typeface="微软雅黑" panose="020B0503020204020204" pitchFamily="34" charset="-122"/>
                    <a:ea typeface="微软雅黑" panose="020B0503020204020204" pitchFamily="34" charset="-122"/>
                    <a:cs typeface="Open Sans" panose="020B0606030504020204" pitchFamily="34" charset="0"/>
                  </a:rPr>
                  <a:t>在小微企业</a:t>
                </a:r>
                <a:r>
                  <a:rPr lang="zh-CN" altLang="en-US" sz="1050" dirty="0">
                    <a:latin typeface="微软雅黑" panose="020B0503020204020204" pitchFamily="34" charset="-122"/>
                    <a:ea typeface="微软雅黑" panose="020B0503020204020204" pitchFamily="34" charset="-122"/>
                    <a:cs typeface="Open Sans" panose="020B0606030504020204" pitchFamily="34" charset="0"/>
                  </a:rPr>
                  <a:t>发展</a:t>
                </a:r>
                <a:r>
                  <a:rPr lang="zh-CN" altLang="en-US" sz="1050" dirty="0" smtClean="0">
                    <a:latin typeface="微软雅黑" panose="020B0503020204020204" pitchFamily="34" charset="-122"/>
                    <a:ea typeface="微软雅黑" panose="020B0503020204020204" pitchFamily="34" charset="-122"/>
                    <a:cs typeface="Open Sans" panose="020B0606030504020204" pitchFamily="34" charset="0"/>
                  </a:rPr>
                  <a:t>初期经营不确定性、收入少、融资难的</a:t>
                </a:r>
                <a:r>
                  <a:rPr lang="zh-CN" altLang="en-US" sz="1050" dirty="0">
                    <a:latin typeface="微软雅黑" panose="020B0503020204020204" pitchFamily="34" charset="-122"/>
                    <a:ea typeface="微软雅黑" panose="020B0503020204020204" pitchFamily="34" charset="-122"/>
                    <a:cs typeface="Open Sans" panose="020B0606030504020204" pitchFamily="34" charset="0"/>
                  </a:rPr>
                  <a:t>情况下</a:t>
                </a:r>
                <a:r>
                  <a:rPr lang="zh-CN" altLang="en-US" sz="1050" dirty="0" smtClean="0">
                    <a:latin typeface="微软雅黑" panose="020B0503020204020204" pitchFamily="34" charset="-122"/>
                    <a:ea typeface="微软雅黑" panose="020B0503020204020204" pitchFamily="34" charset="-122"/>
                    <a:cs typeface="Open Sans" panose="020B0606030504020204" pitchFamily="34" charset="0"/>
                  </a:rPr>
                  <a:t>，通过政</a:t>
                </a:r>
                <a:r>
                  <a:rPr lang="zh-CN" altLang="en-US" sz="1050" dirty="0">
                    <a:latin typeface="微软雅黑" panose="020B0503020204020204" pitchFamily="34" charset="-122"/>
                    <a:ea typeface="微软雅黑" panose="020B0503020204020204" pitchFamily="34" charset="-122"/>
                    <a:cs typeface="Open Sans" panose="020B0606030504020204" pitchFamily="34" charset="0"/>
                  </a:rPr>
                  <a:t>银风险分担</a:t>
                </a:r>
                <a:r>
                  <a:rPr lang="zh-CN" altLang="en-US" sz="1050" dirty="0" smtClean="0">
                    <a:latin typeface="微软雅黑" panose="020B0503020204020204" pitchFamily="34" charset="-122"/>
                    <a:ea typeface="微软雅黑" panose="020B0503020204020204" pitchFamily="34" charset="-122"/>
                    <a:cs typeface="Open Sans" panose="020B0606030504020204" pitchFamily="34" charset="0"/>
                  </a:rPr>
                  <a:t>、股权质押、知识产权质押等组合担保方式提供信贷支持</a:t>
                </a:r>
                <a:endParaRPr lang="en-US" altLang="zh-CN" sz="1050" dirty="0" smtClean="0">
                  <a:latin typeface="微软雅黑" panose="020B0503020204020204" pitchFamily="34" charset="-122"/>
                  <a:ea typeface="微软雅黑" panose="020B0503020204020204" pitchFamily="34" charset="-122"/>
                  <a:cs typeface="Open Sans" panose="020B0606030504020204" pitchFamily="34" charset="0"/>
                </a:endParaRPr>
              </a:p>
              <a:p>
                <a:pPr defTabSz="1087755">
                  <a:spcAft>
                    <a:spcPts val="600"/>
                  </a:spcAft>
                </a:pPr>
                <a:endParaRPr lang="en-US" sz="1050" dirty="0" smtClean="0">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74" name="组合 73"/>
            <p:cNvGrpSpPr/>
            <p:nvPr/>
          </p:nvGrpSpPr>
          <p:grpSpPr>
            <a:xfrm>
              <a:off x="2687960" y="1859897"/>
              <a:ext cx="3768080" cy="2512053"/>
              <a:chOff x="2687960" y="1764586"/>
              <a:chExt cx="3768080" cy="2512053"/>
            </a:xfrm>
          </p:grpSpPr>
          <p:graphicFrame>
            <p:nvGraphicFramePr>
              <p:cNvPr id="80" name="图表 79"/>
              <p:cNvGraphicFramePr/>
              <p:nvPr/>
            </p:nvGraphicFramePr>
            <p:xfrm>
              <a:off x="2687960" y="1764586"/>
              <a:ext cx="3768080" cy="2512053"/>
            </p:xfrm>
            <a:graphic>
              <a:graphicData uri="http://schemas.openxmlformats.org/drawingml/2006/chart">
                <c:chart xmlns:c="http://schemas.openxmlformats.org/drawingml/2006/chart" xmlns:r="http://schemas.openxmlformats.org/officeDocument/2006/relationships" r:id="rId1"/>
              </a:graphicData>
            </a:graphic>
          </p:graphicFrame>
          <p:grpSp>
            <p:nvGrpSpPr>
              <p:cNvPr id="81" name="组合 80"/>
              <p:cNvGrpSpPr/>
              <p:nvPr/>
            </p:nvGrpSpPr>
            <p:grpSpPr>
              <a:xfrm>
                <a:off x="3983893" y="2678254"/>
                <a:ext cx="1176214" cy="695184"/>
                <a:chOff x="4092302" y="2573764"/>
                <a:chExt cx="1176214" cy="695184"/>
              </a:xfrm>
            </p:grpSpPr>
            <p:sp>
              <p:nvSpPr>
                <p:cNvPr id="82" name="Freeform 35"/>
                <p:cNvSpPr>
                  <a:spLocks noEditPoints="1"/>
                </p:cNvSpPr>
                <p:nvPr/>
              </p:nvSpPr>
              <p:spPr bwMode="auto">
                <a:xfrm>
                  <a:off x="4419600" y="2573764"/>
                  <a:ext cx="521619" cy="351906"/>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accent2">
                    <a:lumMod val="50000"/>
                  </a:schemeClr>
                </a:solidFill>
                <a:ln>
                  <a:noFill/>
                </a:ln>
              </p:spPr>
              <p:txBody>
                <a:bodyPr vert="horz" wrap="square" lIns="91440" tIns="45720" rIns="91440" bIns="45720" numCol="1" anchor="t" anchorCtr="0" compatLnSpc="1"/>
                <a:lstStyle/>
                <a:p>
                  <a:endParaRPr lang="en-US" sz="1600">
                    <a:latin typeface="微软雅黑" panose="020B0503020204020204" pitchFamily="34" charset="-122"/>
                    <a:ea typeface="微软雅黑" panose="020B0503020204020204" pitchFamily="34" charset="-122"/>
                  </a:endParaRPr>
                </a:p>
              </p:txBody>
            </p:sp>
            <p:sp>
              <p:nvSpPr>
                <p:cNvPr id="83" name="Text Box 10"/>
                <p:cNvSpPr txBox="1">
                  <a:spLocks noChangeArrowheads="1"/>
                </p:cNvSpPr>
                <p:nvPr/>
              </p:nvSpPr>
              <p:spPr bwMode="auto">
                <a:xfrm>
                  <a:off x="4092302" y="3027648"/>
                  <a:ext cx="1176214" cy="241300"/>
                </a:xfrm>
                <a:prstGeom prst="rect">
                  <a:avLst/>
                </a:prstGeom>
                <a:noFill/>
                <a:ln w="9525">
                  <a:noFill/>
                  <a:miter lim="800000"/>
                </a:ln>
              </p:spPr>
              <p:txBody>
                <a:bodyPr wrap="square" lIns="45720" tIns="22860" rIns="45720" bIns="22860">
                  <a:spAutoFit/>
                </a:bodyPr>
                <a:lstStyle/>
                <a:p>
                  <a:pPr algn="ctr" defTabSz="1087755"/>
                  <a:r>
                    <a:rPr lang="zh-CN" altLang="en-US" sz="1200" dirty="0" smtClean="0">
                      <a:solidFill>
                        <a:schemeClr val="accent2">
                          <a:lumMod val="50000"/>
                        </a:schemeClr>
                      </a:solidFill>
                      <a:latin typeface="微软雅黑" panose="020B0503020204020204" pitchFamily="34" charset="-122"/>
                      <a:ea typeface="微软雅黑" panose="020B0503020204020204" pitchFamily="34" charset="-122"/>
                    </a:rPr>
                    <a:t>普惠金融逻辑</a:t>
                  </a:r>
                  <a:endParaRPr lang="en-US" sz="1200" dirty="0" smtClean="0">
                    <a:solidFill>
                      <a:schemeClr val="accent2">
                        <a:lumMod val="50000"/>
                      </a:schemeClr>
                    </a:solidFill>
                    <a:latin typeface="微软雅黑" panose="020B0503020204020204" pitchFamily="34" charset="-122"/>
                    <a:ea typeface="微软雅黑" panose="020B0503020204020204" pitchFamily="34" charset="-122"/>
                  </a:endParaRPr>
                </a:p>
              </p:txBody>
            </p:sp>
          </p:grpSp>
        </p:grpSp>
        <p:grpSp>
          <p:nvGrpSpPr>
            <p:cNvPr id="75" name="组合 74"/>
            <p:cNvGrpSpPr/>
            <p:nvPr/>
          </p:nvGrpSpPr>
          <p:grpSpPr>
            <a:xfrm>
              <a:off x="3496896" y="2986301"/>
              <a:ext cx="2126527" cy="259245"/>
              <a:chOff x="3507837" y="2918533"/>
              <a:chExt cx="2126527" cy="259245"/>
            </a:xfrm>
          </p:grpSpPr>
          <p:sp>
            <p:nvSpPr>
              <p:cNvPr id="76" name="Freeform 5"/>
              <p:cNvSpPr>
                <a:spLocks noEditPoints="1"/>
              </p:cNvSpPr>
              <p:nvPr/>
            </p:nvSpPr>
            <p:spPr bwMode="auto">
              <a:xfrm>
                <a:off x="5341464" y="2918533"/>
                <a:ext cx="292900" cy="259245"/>
              </a:xfrm>
              <a:custGeom>
                <a:avLst/>
                <a:gdLst>
                  <a:gd name="T0" fmla="*/ 68 w 136"/>
                  <a:gd name="T1" fmla="*/ 0 h 120"/>
                  <a:gd name="T2" fmla="*/ 0 w 136"/>
                  <a:gd name="T3" fmla="*/ 48 h 120"/>
                  <a:gd name="T4" fmla="*/ 38 w 136"/>
                  <a:gd name="T5" fmla="*/ 91 h 120"/>
                  <a:gd name="T6" fmla="*/ 22 w 136"/>
                  <a:gd name="T7" fmla="*/ 120 h 120"/>
                  <a:gd name="T8" fmla="*/ 73 w 136"/>
                  <a:gd name="T9" fmla="*/ 96 h 120"/>
                  <a:gd name="T10" fmla="*/ 136 w 136"/>
                  <a:gd name="T11" fmla="*/ 48 h 120"/>
                  <a:gd name="T12" fmla="*/ 68 w 136"/>
                  <a:gd name="T13" fmla="*/ 0 h 120"/>
                  <a:gd name="T14" fmla="*/ 75 w 136"/>
                  <a:gd name="T15" fmla="*/ 19 h 120"/>
                  <a:gd name="T16" fmla="*/ 73 w 136"/>
                  <a:gd name="T17" fmla="*/ 60 h 120"/>
                  <a:gd name="T18" fmla="*/ 63 w 136"/>
                  <a:gd name="T19" fmla="*/ 60 h 120"/>
                  <a:gd name="T20" fmla="*/ 61 w 136"/>
                  <a:gd name="T21" fmla="*/ 19 h 120"/>
                  <a:gd name="T22" fmla="*/ 75 w 136"/>
                  <a:gd name="T23" fmla="*/ 19 h 120"/>
                  <a:gd name="T24" fmla="*/ 68 w 136"/>
                  <a:gd name="T25" fmla="*/ 81 h 120"/>
                  <a:gd name="T26" fmla="*/ 68 w 136"/>
                  <a:gd name="T27" fmla="*/ 81 h 120"/>
                  <a:gd name="T28" fmla="*/ 60 w 136"/>
                  <a:gd name="T29" fmla="*/ 72 h 120"/>
                  <a:gd name="T30" fmla="*/ 68 w 136"/>
                  <a:gd name="T31" fmla="*/ 64 h 120"/>
                  <a:gd name="T32" fmla="*/ 76 w 136"/>
                  <a:gd name="T33" fmla="*/ 72 h 120"/>
                  <a:gd name="T34" fmla="*/ 68 w 136"/>
                  <a:gd name="T35" fmla="*/ 8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120">
                    <a:moveTo>
                      <a:pt x="68" y="0"/>
                    </a:moveTo>
                    <a:cubicBezTo>
                      <a:pt x="31" y="0"/>
                      <a:pt x="0" y="22"/>
                      <a:pt x="0" y="48"/>
                    </a:cubicBezTo>
                    <a:cubicBezTo>
                      <a:pt x="0" y="67"/>
                      <a:pt x="15" y="83"/>
                      <a:pt x="38" y="91"/>
                    </a:cubicBezTo>
                    <a:cubicBezTo>
                      <a:pt x="39" y="96"/>
                      <a:pt x="37" y="106"/>
                      <a:pt x="22" y="120"/>
                    </a:cubicBezTo>
                    <a:cubicBezTo>
                      <a:pt x="22" y="120"/>
                      <a:pt x="54" y="111"/>
                      <a:pt x="73" y="96"/>
                    </a:cubicBezTo>
                    <a:cubicBezTo>
                      <a:pt x="108" y="94"/>
                      <a:pt x="136" y="74"/>
                      <a:pt x="136" y="48"/>
                    </a:cubicBezTo>
                    <a:cubicBezTo>
                      <a:pt x="136" y="22"/>
                      <a:pt x="106" y="0"/>
                      <a:pt x="68" y="0"/>
                    </a:cubicBezTo>
                    <a:close/>
                    <a:moveTo>
                      <a:pt x="75" y="19"/>
                    </a:moveTo>
                    <a:cubicBezTo>
                      <a:pt x="73" y="60"/>
                      <a:pt x="73" y="60"/>
                      <a:pt x="73" y="60"/>
                    </a:cubicBezTo>
                    <a:cubicBezTo>
                      <a:pt x="63" y="60"/>
                      <a:pt x="63" y="60"/>
                      <a:pt x="63" y="60"/>
                    </a:cubicBezTo>
                    <a:cubicBezTo>
                      <a:pt x="61" y="19"/>
                      <a:pt x="61" y="19"/>
                      <a:pt x="61" y="19"/>
                    </a:cubicBezTo>
                    <a:lnTo>
                      <a:pt x="75" y="19"/>
                    </a:lnTo>
                    <a:close/>
                    <a:moveTo>
                      <a:pt x="68" y="81"/>
                    </a:moveTo>
                    <a:cubicBezTo>
                      <a:pt x="68" y="81"/>
                      <a:pt x="68" y="81"/>
                      <a:pt x="68" y="81"/>
                    </a:cubicBezTo>
                    <a:cubicBezTo>
                      <a:pt x="63" y="81"/>
                      <a:pt x="60" y="77"/>
                      <a:pt x="60" y="72"/>
                    </a:cubicBezTo>
                    <a:cubicBezTo>
                      <a:pt x="60" y="68"/>
                      <a:pt x="64" y="64"/>
                      <a:pt x="68" y="64"/>
                    </a:cubicBezTo>
                    <a:cubicBezTo>
                      <a:pt x="73" y="64"/>
                      <a:pt x="76" y="68"/>
                      <a:pt x="76" y="72"/>
                    </a:cubicBezTo>
                    <a:cubicBezTo>
                      <a:pt x="76" y="77"/>
                      <a:pt x="73" y="81"/>
                      <a:pt x="68" y="81"/>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nvGrpSpPr>
              <p:cNvPr id="77" name="Group 36"/>
              <p:cNvGrpSpPr/>
              <p:nvPr/>
            </p:nvGrpSpPr>
            <p:grpSpPr>
              <a:xfrm>
                <a:off x="3507837" y="2927736"/>
                <a:ext cx="322383" cy="240839"/>
                <a:chOff x="1249363" y="2060575"/>
                <a:chExt cx="539751" cy="403226"/>
              </a:xfrm>
              <a:solidFill>
                <a:schemeClr val="bg1"/>
              </a:solidFill>
            </p:grpSpPr>
            <p:sp>
              <p:nvSpPr>
                <p:cNvPr id="78" name="Freeform 5"/>
                <p:cNvSpPr/>
                <p:nvPr/>
              </p:nvSpPr>
              <p:spPr bwMode="auto">
                <a:xfrm>
                  <a:off x="1454151" y="2157413"/>
                  <a:ext cx="334963" cy="306388"/>
                </a:xfrm>
                <a:custGeom>
                  <a:avLst/>
                  <a:gdLst>
                    <a:gd name="T0" fmla="*/ 89 w 89"/>
                    <a:gd name="T1" fmla="*/ 32 h 81"/>
                    <a:gd name="T2" fmla="*/ 43 w 89"/>
                    <a:gd name="T3" fmla="*/ 0 h 81"/>
                    <a:gd name="T4" fmla="*/ 41 w 89"/>
                    <a:gd name="T5" fmla="*/ 0 h 81"/>
                    <a:gd name="T6" fmla="*/ 43 w 89"/>
                    <a:gd name="T7" fmla="*/ 11 h 81"/>
                    <a:gd name="T8" fmla="*/ 0 w 89"/>
                    <a:gd name="T9" fmla="*/ 43 h 81"/>
                    <a:gd name="T10" fmla="*/ 0 w 89"/>
                    <a:gd name="T11" fmla="*/ 43 h 81"/>
                    <a:gd name="T12" fmla="*/ 40 w 89"/>
                    <a:gd name="T13" fmla="*/ 64 h 81"/>
                    <a:gd name="T14" fmla="*/ 75 w 89"/>
                    <a:gd name="T15" fmla="*/ 81 h 81"/>
                    <a:gd name="T16" fmla="*/ 64 w 89"/>
                    <a:gd name="T17" fmla="*/ 61 h 81"/>
                    <a:gd name="T18" fmla="*/ 89 w 89"/>
                    <a:gd name="T19" fmla="*/ 3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2"/>
                      </a:moveTo>
                      <a:cubicBezTo>
                        <a:pt x="89" y="14"/>
                        <a:pt x="69" y="0"/>
                        <a:pt x="43" y="0"/>
                      </a:cubicBezTo>
                      <a:cubicBezTo>
                        <a:pt x="42" y="0"/>
                        <a:pt x="42" y="0"/>
                        <a:pt x="41" y="0"/>
                      </a:cubicBezTo>
                      <a:cubicBezTo>
                        <a:pt x="42" y="3"/>
                        <a:pt x="43" y="7"/>
                        <a:pt x="43" y="11"/>
                      </a:cubicBezTo>
                      <a:cubicBezTo>
                        <a:pt x="43" y="28"/>
                        <a:pt x="24" y="42"/>
                        <a:pt x="0" y="43"/>
                      </a:cubicBezTo>
                      <a:cubicBezTo>
                        <a:pt x="0" y="43"/>
                        <a:pt x="0" y="43"/>
                        <a:pt x="0" y="43"/>
                      </a:cubicBezTo>
                      <a:cubicBezTo>
                        <a:pt x="6" y="55"/>
                        <a:pt x="22" y="63"/>
                        <a:pt x="40" y="64"/>
                      </a:cubicBezTo>
                      <a:cubicBezTo>
                        <a:pt x="53" y="75"/>
                        <a:pt x="75" y="81"/>
                        <a:pt x="75" y="81"/>
                      </a:cubicBezTo>
                      <a:cubicBezTo>
                        <a:pt x="64" y="71"/>
                        <a:pt x="63" y="65"/>
                        <a:pt x="64" y="61"/>
                      </a:cubicBezTo>
                      <a:cubicBezTo>
                        <a:pt x="79" y="56"/>
                        <a:pt x="89" y="45"/>
                        <a:pt x="89"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9" name="Freeform 6"/>
                <p:cNvSpPr/>
                <p:nvPr/>
              </p:nvSpPr>
              <p:spPr bwMode="auto">
                <a:xfrm>
                  <a:off x="1249363" y="2060575"/>
                  <a:ext cx="347663" cy="304800"/>
                </a:xfrm>
                <a:custGeom>
                  <a:avLst/>
                  <a:gdLst>
                    <a:gd name="T0" fmla="*/ 89 w 92"/>
                    <a:gd name="T1" fmla="*/ 21 h 81"/>
                    <a:gd name="T2" fmla="*/ 46 w 92"/>
                    <a:gd name="T3" fmla="*/ 0 h 81"/>
                    <a:gd name="T4" fmla="*/ 0 w 92"/>
                    <a:gd name="T5" fmla="*/ 32 h 81"/>
                    <a:gd name="T6" fmla="*/ 25 w 92"/>
                    <a:gd name="T7" fmla="*/ 61 h 81"/>
                    <a:gd name="T8" fmla="*/ 15 w 92"/>
                    <a:gd name="T9" fmla="*/ 81 h 81"/>
                    <a:gd name="T10" fmla="*/ 49 w 92"/>
                    <a:gd name="T11" fmla="*/ 65 h 81"/>
                    <a:gd name="T12" fmla="*/ 49 w 92"/>
                    <a:gd name="T13" fmla="*/ 64 h 81"/>
                    <a:gd name="T14" fmla="*/ 92 w 92"/>
                    <a:gd name="T15" fmla="*/ 32 h 81"/>
                    <a:gd name="T16" fmla="*/ 89 w 92"/>
                    <a:gd name="T17" fmla="*/ 2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1">
                      <a:moveTo>
                        <a:pt x="89" y="21"/>
                      </a:moveTo>
                      <a:cubicBezTo>
                        <a:pt x="83" y="9"/>
                        <a:pt x="66" y="0"/>
                        <a:pt x="46" y="0"/>
                      </a:cubicBezTo>
                      <a:cubicBezTo>
                        <a:pt x="21" y="0"/>
                        <a:pt x="0" y="14"/>
                        <a:pt x="0" y="32"/>
                      </a:cubicBezTo>
                      <a:cubicBezTo>
                        <a:pt x="0" y="45"/>
                        <a:pt x="10" y="56"/>
                        <a:pt x="25" y="61"/>
                      </a:cubicBezTo>
                      <a:cubicBezTo>
                        <a:pt x="26" y="65"/>
                        <a:pt x="25" y="71"/>
                        <a:pt x="15" y="81"/>
                      </a:cubicBezTo>
                      <a:cubicBezTo>
                        <a:pt x="15" y="81"/>
                        <a:pt x="36" y="75"/>
                        <a:pt x="49" y="65"/>
                      </a:cubicBezTo>
                      <a:cubicBezTo>
                        <a:pt x="49" y="65"/>
                        <a:pt x="49" y="65"/>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grpSp>
      <p:sp>
        <p:nvSpPr>
          <p:cNvPr id="86" name="TextBox 1"/>
          <p:cNvSpPr txBox="1">
            <a:spLocks noChangeArrowheads="1"/>
          </p:cNvSpPr>
          <p:nvPr/>
        </p:nvSpPr>
        <p:spPr bwMode="auto">
          <a:xfrm>
            <a:off x="3563620" y="987425"/>
            <a:ext cx="2775585" cy="384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1800" dirty="0" smtClean="0">
                <a:solidFill>
                  <a:srgbClr val="9E0000"/>
                </a:solidFill>
                <a:latin typeface="微软雅黑" panose="020B0503020204020204" pitchFamily="34" charset="-122"/>
                <a:ea typeface="微软雅黑" panose="020B0503020204020204" pitchFamily="34" charset="-122"/>
              </a:rPr>
              <a:t>普惠金融业务开展的逻辑</a:t>
            </a:r>
            <a:endParaRPr lang="zh-CN" altLang="en-US" sz="1800" dirty="0">
              <a:solidFill>
                <a:srgbClr val="9E0000"/>
              </a:solidFill>
              <a:latin typeface="微软雅黑" panose="020B0503020204020204" pitchFamily="34" charset="-122"/>
              <a:ea typeface="微软雅黑" panose="020B0503020204020204" pitchFamily="34" charset="-122"/>
            </a:endParaRPr>
          </a:p>
        </p:txBody>
      </p:sp>
      <p:cxnSp>
        <p:nvCxnSpPr>
          <p:cNvPr id="87" name="直接连接符 86"/>
          <p:cNvCxnSpPr/>
          <p:nvPr/>
        </p:nvCxnSpPr>
        <p:spPr>
          <a:xfrm>
            <a:off x="755576" y="1540172"/>
            <a:ext cx="76328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8" name="Text Box 10"/>
          <p:cNvSpPr txBox="1">
            <a:spLocks noChangeArrowheads="1"/>
          </p:cNvSpPr>
          <p:nvPr/>
        </p:nvSpPr>
        <p:spPr bwMode="auto">
          <a:xfrm>
            <a:off x="6007212" y="2322629"/>
            <a:ext cx="2525228" cy="1497965"/>
          </a:xfrm>
          <a:prstGeom prst="rect">
            <a:avLst/>
          </a:prstGeom>
          <a:noFill/>
          <a:ln w="9525">
            <a:solidFill>
              <a:schemeClr val="bg1"/>
            </a:solidFill>
            <a:miter lim="800000"/>
          </a:ln>
        </p:spPr>
        <p:txBody>
          <a:bodyPr wrap="square" lIns="45720" tIns="22860" rIns="45720" bIns="22860">
            <a:spAutoFit/>
          </a:bodyPr>
          <a:lstStyle/>
          <a:p>
            <a:pPr algn="r" defTabSz="1087755">
              <a:spcAft>
                <a:spcPts val="600"/>
              </a:spcAft>
            </a:pPr>
            <a:r>
              <a:rPr lang="en-US" altLang="zh-CN" sz="1100" b="1" dirty="0" smtClean="0">
                <a:solidFill>
                  <a:srgbClr val="E85B59"/>
                </a:solidFill>
                <a:latin typeface="微软雅黑" panose="020B0503020204020204" pitchFamily="34" charset="-122"/>
                <a:ea typeface="微软雅黑" panose="020B0503020204020204" pitchFamily="34" charset="-122"/>
                <a:cs typeface="Open Sans" panose="020B0606030504020204" pitchFamily="34" charset="0"/>
              </a:rPr>
              <a:t>2-</a:t>
            </a:r>
            <a:r>
              <a:rPr lang="zh-CN" altLang="en-US" sz="1100" b="1" dirty="0">
                <a:solidFill>
                  <a:srgbClr val="E85B59"/>
                </a:solidFill>
                <a:latin typeface="微软雅黑" panose="020B0503020204020204" pitchFamily="34" charset="-122"/>
                <a:ea typeface="微软雅黑" panose="020B0503020204020204" pitchFamily="34" charset="-122"/>
                <a:cs typeface="Open Sans" panose="020B0606030504020204" pitchFamily="34" charset="0"/>
              </a:rPr>
              <a:t>不简单看抵押，更看技术和</a:t>
            </a:r>
            <a:r>
              <a:rPr lang="zh-CN" altLang="en-US" sz="1100" b="1" dirty="0" smtClean="0">
                <a:solidFill>
                  <a:srgbClr val="E85B59"/>
                </a:solidFill>
                <a:latin typeface="微软雅黑" panose="020B0503020204020204" pitchFamily="34" charset="-122"/>
                <a:ea typeface="微软雅黑" panose="020B0503020204020204" pitchFamily="34" charset="-122"/>
                <a:cs typeface="Open Sans" panose="020B0606030504020204" pitchFamily="34" charset="0"/>
              </a:rPr>
              <a:t>前景</a:t>
            </a:r>
            <a:endParaRPr lang="en-US" altLang="zh-CN" sz="1100" b="1" dirty="0" smtClean="0">
              <a:solidFill>
                <a:srgbClr val="E85B59"/>
              </a:solidFill>
              <a:latin typeface="微软雅黑" panose="020B0503020204020204" pitchFamily="34" charset="-122"/>
              <a:ea typeface="微软雅黑" panose="020B0503020204020204" pitchFamily="34" charset="-122"/>
              <a:cs typeface="Open Sans" panose="020B0606030504020204" pitchFamily="34" charset="0"/>
            </a:endParaRPr>
          </a:p>
          <a:p>
            <a:pPr defTabSz="1087755">
              <a:spcAft>
                <a:spcPts val="600"/>
              </a:spcAft>
            </a:pPr>
            <a:r>
              <a:rPr lang="zh-CN" altLang="en-US" sz="1050" dirty="0">
                <a:latin typeface="微软雅黑" panose="020B0503020204020204" pitchFamily="34" charset="-122"/>
                <a:ea typeface="微软雅黑" panose="020B0503020204020204" pitchFamily="34" charset="-122"/>
                <a:cs typeface="Open Sans" panose="020B0606030504020204" pitchFamily="34" charset="0"/>
              </a:rPr>
              <a:t>针对科技创新型小微企业轻资产特性</a:t>
            </a:r>
            <a:r>
              <a:rPr lang="zh-CN" altLang="en-US" sz="1050" dirty="0" smtClean="0">
                <a:latin typeface="微软雅黑" panose="020B0503020204020204" pitchFamily="34" charset="-122"/>
                <a:ea typeface="微软雅黑" panose="020B0503020204020204" pitchFamily="34" charset="-122"/>
                <a:cs typeface="Open Sans" panose="020B0606030504020204" pitchFamily="34" charset="0"/>
              </a:rPr>
              <a:t>，将企业的核心技术和团队实力转化为</a:t>
            </a:r>
            <a:r>
              <a:rPr lang="zh-CN" altLang="en-US" sz="1050" dirty="0">
                <a:latin typeface="微软雅黑" panose="020B0503020204020204" pitchFamily="34" charset="-122"/>
                <a:ea typeface="微软雅黑" panose="020B0503020204020204" pitchFamily="34" charset="-122"/>
                <a:cs typeface="Open Sans" panose="020B0606030504020204" pitchFamily="34" charset="0"/>
              </a:rPr>
              <a:t>非</a:t>
            </a:r>
            <a:r>
              <a:rPr lang="zh-CN" altLang="en-US" sz="1050" dirty="0" smtClean="0">
                <a:latin typeface="微软雅黑" panose="020B0503020204020204" pitchFamily="34" charset="-122"/>
                <a:ea typeface="微软雅黑" panose="020B0503020204020204" pitchFamily="34" charset="-122"/>
                <a:cs typeface="Open Sans" panose="020B0606030504020204" pitchFamily="34" charset="0"/>
              </a:rPr>
              <a:t>财务</a:t>
            </a:r>
            <a:r>
              <a:rPr lang="zh-CN" altLang="en-US" sz="1050" dirty="0">
                <a:latin typeface="微软雅黑" panose="020B0503020204020204" pitchFamily="34" charset="-122"/>
                <a:ea typeface="微软雅黑" panose="020B0503020204020204" pitchFamily="34" charset="-122"/>
                <a:cs typeface="Open Sans" panose="020B0606030504020204" pitchFamily="34" charset="0"/>
              </a:rPr>
              <a:t>的</a:t>
            </a:r>
            <a:r>
              <a:rPr lang="zh-CN" altLang="en-US" sz="1050" dirty="0" smtClean="0">
                <a:latin typeface="微软雅黑" panose="020B0503020204020204" pitchFamily="34" charset="-122"/>
                <a:ea typeface="微软雅黑" panose="020B0503020204020204" pitchFamily="34" charset="-122"/>
                <a:cs typeface="Open Sans" panose="020B0606030504020204" pitchFamily="34" charset="0"/>
              </a:rPr>
              <a:t>“软资历”评价 ，乐意接受知识产权</a:t>
            </a:r>
            <a:r>
              <a:rPr lang="zh-CN" altLang="en-US" sz="1050" dirty="0">
                <a:latin typeface="微软雅黑" panose="020B0503020204020204" pitchFamily="34" charset="-122"/>
                <a:ea typeface="微软雅黑" panose="020B0503020204020204" pitchFamily="34" charset="-122"/>
                <a:cs typeface="Open Sans" panose="020B0606030504020204" pitchFamily="34" charset="0"/>
              </a:rPr>
              <a:t>、股权质</a:t>
            </a:r>
            <a:r>
              <a:rPr lang="zh-CN" altLang="en-US" sz="1050" dirty="0" smtClean="0">
                <a:latin typeface="微软雅黑" panose="020B0503020204020204" pitchFamily="34" charset="-122"/>
                <a:ea typeface="微软雅黑" panose="020B0503020204020204" pitchFamily="34" charset="-122"/>
                <a:cs typeface="Open Sans" panose="020B0606030504020204" pitchFamily="34" charset="0"/>
              </a:rPr>
              <a:t>押等组合</a:t>
            </a:r>
            <a:r>
              <a:rPr lang="zh-CN" altLang="en-US" sz="1050" dirty="0">
                <a:latin typeface="微软雅黑" panose="020B0503020204020204" pitchFamily="34" charset="-122"/>
                <a:ea typeface="微软雅黑" panose="020B0503020204020204" pitchFamily="34" charset="-122"/>
                <a:cs typeface="Open Sans" panose="020B0606030504020204" pitchFamily="34" charset="0"/>
              </a:rPr>
              <a:t>担保</a:t>
            </a:r>
            <a:r>
              <a:rPr lang="zh-CN" altLang="en-US" sz="1050" dirty="0" smtClean="0">
                <a:latin typeface="微软雅黑" panose="020B0503020204020204" pitchFamily="34" charset="-122"/>
                <a:ea typeface="微软雅黑" panose="020B0503020204020204" pitchFamily="34" charset="-122"/>
                <a:cs typeface="Open Sans" panose="020B0606030504020204" pitchFamily="34" charset="0"/>
              </a:rPr>
              <a:t>方式提供</a:t>
            </a:r>
            <a:r>
              <a:rPr lang="zh-CN" altLang="en-US" sz="1050" dirty="0">
                <a:latin typeface="微软雅黑" panose="020B0503020204020204" pitchFamily="34" charset="-122"/>
                <a:ea typeface="微软雅黑" panose="020B0503020204020204" pitchFamily="34" charset="-122"/>
                <a:cs typeface="Open Sans" panose="020B0606030504020204" pitchFamily="34" charset="0"/>
              </a:rPr>
              <a:t>信贷支持</a:t>
            </a:r>
            <a:endParaRPr lang="en-US" altLang="zh-CN" sz="1050" dirty="0">
              <a:latin typeface="微软雅黑" panose="020B0503020204020204" pitchFamily="34" charset="-122"/>
              <a:ea typeface="微软雅黑" panose="020B0503020204020204" pitchFamily="34" charset="-122"/>
              <a:cs typeface="Open Sans" panose="020B0606030504020204" pitchFamily="34" charset="0"/>
            </a:endParaRPr>
          </a:p>
          <a:p>
            <a:pPr defTabSz="1087755">
              <a:spcAft>
                <a:spcPts val="600"/>
              </a:spcAft>
            </a:pPr>
            <a:r>
              <a:rPr lang="zh-CN" altLang="en-US" sz="1050" dirty="0" smtClean="0">
                <a:latin typeface="微软雅黑" panose="020B0503020204020204" pitchFamily="34" charset="-122"/>
                <a:ea typeface="微软雅黑" panose="020B0503020204020204" pitchFamily="34" charset="-122"/>
                <a:cs typeface="Open Sans" panose="020B0606030504020204" pitchFamily="34" charset="0"/>
              </a:rPr>
              <a:t>将</a:t>
            </a:r>
            <a:r>
              <a:rPr lang="zh-CN" altLang="en-US" sz="1050" dirty="0">
                <a:latin typeface="微软雅黑" panose="020B0503020204020204" pitchFamily="34" charset="-122"/>
                <a:ea typeface="微软雅黑" panose="020B0503020204020204" pitchFamily="34" charset="-122"/>
                <a:cs typeface="Open Sans" panose="020B0606030504020204" pitchFamily="34" charset="0"/>
              </a:rPr>
              <a:t>科技金融服务辐射到高新技术企业、高新园区、高技术人才、知识产权、财政科技扶持政策和</a:t>
            </a:r>
            <a:r>
              <a:rPr lang="zh-CN" altLang="en-US" sz="1050" dirty="0" smtClean="0">
                <a:latin typeface="微软雅黑" panose="020B0503020204020204" pitchFamily="34" charset="-122"/>
                <a:ea typeface="微软雅黑" panose="020B0503020204020204" pitchFamily="34" charset="-122"/>
                <a:cs typeface="Open Sans" panose="020B0606030504020204" pitchFamily="34" charset="0"/>
              </a:rPr>
              <a:t>资本市场</a:t>
            </a:r>
            <a:endParaRPr lang="en-US" altLang="zh-CN" sz="1050" dirty="0" smtClean="0">
              <a:latin typeface="微软雅黑" panose="020B0503020204020204" pitchFamily="34" charset="-122"/>
              <a:ea typeface="微软雅黑" panose="020B0503020204020204" pitchFamily="34" charset="-122"/>
              <a:cs typeface="Open Sans" panose="020B0606030504020204" pitchFamily="34" charset="0"/>
            </a:endParaRPr>
          </a:p>
        </p:txBody>
      </p:sp>
      <p:pic>
        <p:nvPicPr>
          <p:cNvPr id="2" name="图片 1" descr="bb2f31cf7f830ecb0d33a4669792b077-sz_197964"/>
          <p:cNvPicPr>
            <a:picLocks noChangeAspect="1"/>
          </p:cNvPicPr>
          <p:nvPr/>
        </p:nvPicPr>
        <p:blipFill>
          <a:blip r:embed="rId3"/>
          <a:stretch>
            <a:fillRect/>
          </a:stretch>
        </p:blipFill>
        <p:spPr>
          <a:xfrm>
            <a:off x="332740" y="267335"/>
            <a:ext cx="2808000" cy="4827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300000"/>
    </mc:Choice>
    <mc:Fallback>
      <p:transition spd="slow" advTm="30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6"/>
          <p:cNvSpPr txBox="1">
            <a:spLocks noChangeArrowheads="1"/>
          </p:cNvSpPr>
          <p:nvPr/>
        </p:nvSpPr>
        <p:spPr bwMode="auto">
          <a:xfrm>
            <a:off x="6988175" y="4786312"/>
            <a:ext cx="2133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FontTx/>
              <a:buNone/>
            </a:pPr>
            <a:fld id="{1DEAABEB-6A48-440D-B586-BEF8C26F3DA7}" type="slidenum">
              <a:rPr lang="zh-CN" altLang="zh-CN" sz="1400">
                <a:latin typeface="Arial" panose="020B0604020202020204" pitchFamily="34" charset="0"/>
              </a:rPr>
            </a:fld>
            <a:endParaRPr lang="zh-CN" altLang="zh-CN" sz="1400">
              <a:latin typeface="Arial" panose="020B0604020202020204" pitchFamily="34" charset="0"/>
            </a:endParaRPr>
          </a:p>
        </p:txBody>
      </p:sp>
      <p:pic>
        <p:nvPicPr>
          <p:cNvPr id="59" name="Picture 2" descr="\\22.136.32.191\第三方担保机构批复\00 KJJJ\外宣外联\00 科技金融LOGO\logo.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116068" y="-284782"/>
            <a:ext cx="1776412" cy="1776412"/>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p:nvPr/>
        </p:nvPicPr>
        <p:blipFill>
          <a:blip r:embed="rId2"/>
          <a:stretch>
            <a:fillRect/>
          </a:stretch>
        </p:blipFill>
        <p:spPr>
          <a:xfrm>
            <a:off x="539552" y="1563638"/>
            <a:ext cx="8064896" cy="3384376"/>
          </a:xfrm>
          <a:prstGeom prst="rect">
            <a:avLst/>
          </a:prstGeom>
        </p:spPr>
      </p:pic>
      <p:cxnSp>
        <p:nvCxnSpPr>
          <p:cNvPr id="6" name="直接连接符 86"/>
          <p:cNvCxnSpPr/>
          <p:nvPr/>
        </p:nvCxnSpPr>
        <p:spPr>
          <a:xfrm>
            <a:off x="755576" y="1335133"/>
            <a:ext cx="7704856" cy="1248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图片 1" descr="bb2f31cf7f830ecb0d33a4669792b077-sz_197964"/>
          <p:cNvPicPr>
            <a:picLocks noChangeAspect="1"/>
          </p:cNvPicPr>
          <p:nvPr/>
        </p:nvPicPr>
        <p:blipFill>
          <a:blip r:embed="rId3"/>
          <a:stretch>
            <a:fillRect/>
          </a:stretch>
        </p:blipFill>
        <p:spPr>
          <a:xfrm>
            <a:off x="332740" y="267335"/>
            <a:ext cx="2808000" cy="4827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300000"/>
    </mc:Choice>
    <mc:Fallback>
      <p:transition spd="slow" advTm="30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357245" y="2353310"/>
            <a:ext cx="4959350" cy="1228558"/>
            <a:chOff x="2233077" y="2156234"/>
            <a:chExt cx="4464495" cy="1228359"/>
          </a:xfrm>
        </p:grpSpPr>
        <p:sp>
          <p:nvSpPr>
            <p:cNvPr id="4" name="文本框 128"/>
            <p:cNvSpPr txBox="1">
              <a:spLocks noChangeArrowheads="1"/>
            </p:cNvSpPr>
            <p:nvPr/>
          </p:nvSpPr>
          <p:spPr bwMode="auto">
            <a:xfrm>
              <a:off x="2233077" y="2662080"/>
              <a:ext cx="4464495" cy="7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r" fontAlgn="base">
                <a:spcBef>
                  <a:spcPct val="0"/>
                </a:spcBef>
                <a:spcAft>
                  <a:spcPct val="0"/>
                </a:spcAft>
              </a:pPr>
              <a:r>
                <a:rPr lang="zh-CN" altLang="en-US" sz="2000" b="1" kern="0" dirty="0" smtClean="0">
                  <a:latin typeface="微软雅黑" panose="020B0503020204020204" pitchFamily="34" charset="-122"/>
                  <a:ea typeface="微软雅黑" panose="020B0503020204020204" pitchFamily="34" charset="-122"/>
                  <a:sym typeface="+mn-ea"/>
                </a:rPr>
                <a:t>中国银行普惠金融贷款产品</a:t>
              </a:r>
              <a:endParaRPr lang="zh-CN" altLang="en-US" sz="2000" b="1" kern="0" dirty="0" smtClean="0">
                <a:latin typeface="微软雅黑" panose="020B0503020204020204" pitchFamily="34" charset="-122"/>
                <a:ea typeface="微软雅黑" panose="020B0503020204020204" pitchFamily="34" charset="-122"/>
                <a:sym typeface="+mn-ea"/>
              </a:endParaRPr>
            </a:p>
            <a:p>
              <a:pPr lvl="0" algn="r" fontAlgn="base">
                <a:spcBef>
                  <a:spcPct val="0"/>
                </a:spcBef>
                <a:spcAft>
                  <a:spcPct val="0"/>
                </a:spcAft>
              </a:pPr>
              <a:endParaRPr lang="zh-CN" altLang="en-US" sz="2000" b="1" kern="0" dirty="0" smtClean="0">
                <a:latin typeface="微软雅黑" panose="020B0503020204020204" pitchFamily="34" charset="-122"/>
                <a:ea typeface="微软雅黑" panose="020B0503020204020204" pitchFamily="34" charset="-122"/>
              </a:endParaRPr>
            </a:p>
          </p:txBody>
        </p:sp>
        <p:sp>
          <p:nvSpPr>
            <p:cNvPr id="5" name="文本框 129"/>
            <p:cNvSpPr txBox="1">
              <a:spLocks noChangeArrowheads="1"/>
            </p:cNvSpPr>
            <p:nvPr/>
          </p:nvSpPr>
          <p:spPr bwMode="auto">
            <a:xfrm>
              <a:off x="5124655" y="2156234"/>
              <a:ext cx="1572917" cy="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0" cap="none" spc="0" normalizeH="0" baseline="0" noProof="0" dirty="0" smtClean="0">
                  <a:ln>
                    <a:noFill/>
                  </a:ln>
                  <a:solidFill>
                    <a:schemeClr val="accent2">
                      <a:lumMod val="75000"/>
                    </a:schemeClr>
                  </a:solidFill>
                  <a:effectLst/>
                  <a:uLnTx/>
                  <a:uFillTx/>
                  <a:latin typeface="微软雅黑" panose="020B0503020204020204" pitchFamily="34" charset="-122"/>
                  <a:ea typeface="微软雅黑" panose="020B0503020204020204" pitchFamily="34" charset="-122"/>
                </a:rPr>
                <a:t>0</a:t>
              </a:r>
              <a:r>
                <a:rPr kumimoji="0" lang="en-US" sz="2000" b="1" i="0" u="none" strike="noStrike" kern="0" cap="none" spc="0" normalizeH="0" baseline="0" noProof="0" dirty="0" smtClean="0">
                  <a:ln>
                    <a:noFill/>
                  </a:ln>
                  <a:solidFill>
                    <a:schemeClr val="accent2">
                      <a:lumMod val="75000"/>
                    </a:schemeClr>
                  </a:solidFill>
                  <a:effectLst/>
                  <a:uLnTx/>
                  <a:uFillTx/>
                  <a:latin typeface="微软雅黑" panose="020B0503020204020204" pitchFamily="34" charset="-122"/>
                  <a:ea typeface="微软雅黑" panose="020B0503020204020204" pitchFamily="34" charset="-122"/>
                </a:rPr>
                <a:t>4</a:t>
              </a:r>
              <a:endParaRPr kumimoji="0" lang="en-US" sz="2000" b="1" i="0" u="none" strike="noStrike" kern="0" cap="none" spc="0" normalizeH="0" baseline="0" noProof="0" dirty="0" smtClean="0">
                <a:ln>
                  <a:noFill/>
                </a:ln>
                <a:solidFill>
                  <a:schemeClr val="accent2">
                    <a:lumMod val="75000"/>
                  </a:schemeClr>
                </a:solidFill>
                <a:effectLst/>
                <a:uLnTx/>
                <a:uFillTx/>
                <a:latin typeface="微软雅黑" panose="020B0503020204020204" pitchFamily="34" charset="-122"/>
                <a:ea typeface="微软雅黑" panose="020B0503020204020204" pitchFamily="34" charset="-122"/>
              </a:endParaRPr>
            </a:p>
          </p:txBody>
        </p:sp>
      </p:grpSp>
      <p:sp>
        <p:nvSpPr>
          <p:cNvPr id="6" name="灯片编号占位符 5"/>
          <p:cNvSpPr>
            <a:spLocks noGrp="1"/>
          </p:cNvSpPr>
          <p:nvPr>
            <p:ph type="sldNum" sz="quarter" idx="12"/>
          </p:nvPr>
        </p:nvSpPr>
        <p:spPr/>
        <p:txBody>
          <a:bodyPr/>
          <a:lstStyle/>
          <a:p>
            <a:fld id="{2E8C2C26-854B-4E54-9EA4-6A81B1689F1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advTm="300000"/>
    </mc:Choice>
    <mc:Fallback>
      <p:transition advTm="300000"/>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2466</Words>
  <Application>WPS 演示</Application>
  <PresentationFormat>全屏显示(16:9)</PresentationFormat>
  <Paragraphs>248</Paragraphs>
  <Slides>20</Slides>
  <Notes>1</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20</vt:i4>
      </vt:variant>
    </vt:vector>
  </HeadingPairs>
  <TitlesOfParts>
    <vt:vector size="40" baseType="lpstr">
      <vt:lpstr>Arial</vt:lpstr>
      <vt:lpstr>宋体</vt:lpstr>
      <vt:lpstr>Wingdings</vt:lpstr>
      <vt:lpstr>方正小标宋简体</vt:lpstr>
      <vt:lpstr>微软雅黑</vt:lpstr>
      <vt:lpstr>Open Sans</vt:lpstr>
      <vt:lpstr>隶书</vt:lpstr>
      <vt:lpstr>Calibri</vt:lpstr>
      <vt:lpstr>华文隶书</vt:lpstr>
      <vt:lpstr>Wingdings 2</vt:lpstr>
      <vt:lpstr>华文细黑</vt:lpstr>
      <vt:lpstr>Open Sans Semibold</vt:lpstr>
      <vt:lpstr>华文楷体</vt:lpstr>
      <vt:lpstr>Times New Roman</vt:lpstr>
      <vt:lpstr>楷体_GB2312</vt:lpstr>
      <vt:lpstr>Wingdings</vt:lpstr>
      <vt:lpstr>Arial Unicode MS</vt:lpstr>
      <vt:lpstr>Segoe Print</vt:lpstr>
      <vt:lpstr>新宋体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无贷户分层管理工作情况汇报</dc:title>
  <dc:creator>BOCGD</dc:creator>
  <cp:lastModifiedBy>7449066</cp:lastModifiedBy>
  <cp:revision>339</cp:revision>
  <cp:lastPrinted>2017-09-20T12:59:00Z</cp:lastPrinted>
  <dcterms:created xsi:type="dcterms:W3CDTF">2017-08-15T11:07:00Z</dcterms:created>
  <dcterms:modified xsi:type="dcterms:W3CDTF">2020-07-09T02:12:57Z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2052-10.8.0.6058</vt:lpwstr>
  </property>
</Properties>
</file>